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7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8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9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0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1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2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3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9" r:id="rId2"/>
    <p:sldMasterId id="2147483706" r:id="rId3"/>
    <p:sldMasterId id="2147483736" r:id="rId4"/>
    <p:sldMasterId id="2147483749" r:id="rId5"/>
    <p:sldMasterId id="2147483762" r:id="rId6"/>
    <p:sldMasterId id="2147483775" r:id="rId7"/>
    <p:sldMasterId id="2147483788" r:id="rId8"/>
    <p:sldMasterId id="2147483801" r:id="rId9"/>
    <p:sldMasterId id="2147483827" r:id="rId10"/>
    <p:sldMasterId id="2147483840" r:id="rId11"/>
    <p:sldMasterId id="2147483853" r:id="rId12"/>
    <p:sldMasterId id="2147483866" r:id="rId13"/>
    <p:sldMasterId id="2147483879" r:id="rId14"/>
  </p:sldMasterIdLst>
  <p:notesMasterIdLst>
    <p:notesMasterId r:id="rId46"/>
  </p:notesMasterIdLst>
  <p:handoutMasterIdLst>
    <p:handoutMasterId r:id="rId47"/>
  </p:handoutMasterIdLst>
  <p:sldIdLst>
    <p:sldId id="257" r:id="rId15"/>
    <p:sldId id="444" r:id="rId16"/>
    <p:sldId id="296" r:id="rId17"/>
    <p:sldId id="445" r:id="rId18"/>
    <p:sldId id="372" r:id="rId19"/>
    <p:sldId id="422" r:id="rId20"/>
    <p:sldId id="431" r:id="rId21"/>
    <p:sldId id="432" r:id="rId22"/>
    <p:sldId id="425" r:id="rId23"/>
    <p:sldId id="435" r:id="rId24"/>
    <p:sldId id="436" r:id="rId25"/>
    <p:sldId id="437" r:id="rId26"/>
    <p:sldId id="373" r:id="rId27"/>
    <p:sldId id="430" r:id="rId28"/>
    <p:sldId id="428" r:id="rId29"/>
    <p:sldId id="438" r:id="rId30"/>
    <p:sldId id="439" r:id="rId31"/>
    <p:sldId id="375" r:id="rId32"/>
    <p:sldId id="385" r:id="rId33"/>
    <p:sldId id="408" r:id="rId34"/>
    <p:sldId id="409" r:id="rId35"/>
    <p:sldId id="390" r:id="rId36"/>
    <p:sldId id="305" r:id="rId37"/>
    <p:sldId id="306" r:id="rId38"/>
    <p:sldId id="449" r:id="rId39"/>
    <p:sldId id="443" r:id="rId40"/>
    <p:sldId id="441" r:id="rId41"/>
    <p:sldId id="442" r:id="rId42"/>
    <p:sldId id="447" r:id="rId43"/>
    <p:sldId id="448" r:id="rId44"/>
    <p:sldId id="416" r:id="rId4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1C7810EE-7EE6-483F-98FF-F34DD13FA588}">
          <p14:sldIdLst>
            <p14:sldId id="257"/>
            <p14:sldId id="444"/>
            <p14:sldId id="296"/>
            <p14:sldId id="445"/>
            <p14:sldId id="372"/>
            <p14:sldId id="422"/>
            <p14:sldId id="431"/>
            <p14:sldId id="432"/>
            <p14:sldId id="425"/>
            <p14:sldId id="435"/>
            <p14:sldId id="436"/>
            <p14:sldId id="437"/>
            <p14:sldId id="373"/>
            <p14:sldId id="430"/>
            <p14:sldId id="428"/>
            <p14:sldId id="438"/>
            <p14:sldId id="439"/>
            <p14:sldId id="375"/>
            <p14:sldId id="385"/>
            <p14:sldId id="408"/>
            <p14:sldId id="409"/>
            <p14:sldId id="390"/>
            <p14:sldId id="305"/>
            <p14:sldId id="306"/>
            <p14:sldId id="449"/>
            <p14:sldId id="443"/>
            <p14:sldId id="441"/>
            <p14:sldId id="442"/>
            <p14:sldId id="447"/>
            <p14:sldId id="448"/>
            <p14:sldId id="41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3A8"/>
    <a:srgbClr val="333399"/>
    <a:srgbClr val="FFFF66"/>
    <a:srgbClr val="FFFFCC"/>
    <a:srgbClr val="FFFF99"/>
    <a:srgbClr val="FFD347"/>
    <a:srgbClr val="FFFF00"/>
    <a:srgbClr val="CCFF99"/>
    <a:srgbClr val="CCFF33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E1DC3-3DF3-46DD-9732-3CB2B3987A48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9A38D-B734-4EA0-B669-AF88694DE1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96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22080-716E-4401-90B5-DAAF2060C8D4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492FA-8E72-4870-93D1-116F6A19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592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BAF25C5-A627-43F6-A001-A5835A4BD53A}" type="slidenum">
              <a:rPr lang="ru-RU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297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регионов по наличию информационных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92FF2-A4EA-4392-905A-1126B0432A4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153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 txBox="1">
            <a:spLocks noGrp="1"/>
          </p:cNvSpPr>
          <p:nvPr/>
        </p:nvSpPr>
        <p:spPr bwMode="auto">
          <a:xfrm>
            <a:off x="3849689" y="9428163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AFC53C7A-BD4F-4803-98D7-6398166425C0}" type="slidenum">
              <a:rPr lang="ru-RU" sz="120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525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796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492FA-8E72-4870-93D1-116F6A19BF8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26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718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730EDA07-FE74-4966-B266-6C3A778D6638}" type="datetime1">
              <a:rPr lang="ru-RU"/>
              <a:pPr/>
              <a:t>19.11.2025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177922-1F34-414E-BF4D-183D1D15B183}" type="slidenum">
              <a:rPr lang="ru-RU"/>
              <a:pPr/>
              <a:t>22</a:t>
            </a:fld>
            <a:endParaRPr lang="ru-RU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474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51228" y="9427622"/>
            <a:ext cx="2944869" cy="4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24</a:t>
            </a:fld>
            <a:endParaRPr lang="ru-RU" sz="120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058076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BAF25C5-A627-43F6-A001-A5835A4BD53A}" type="slidenum">
              <a:rPr lang="ru-RU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625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73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73" y="4777494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D551FA-8605-4720-AB93-90AF295C6CB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272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655"/>
            <a:ext cx="584978" cy="365125"/>
          </a:xfrm>
        </p:spPr>
        <p:txBody>
          <a:bodyPr/>
          <a:lstStyle/>
          <a:p>
            <a:pPr>
              <a:defRPr/>
            </a:pPr>
            <a:fld id="{906C0224-97F7-490A-B934-2FB382DE131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0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57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57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60" y="3166641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254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98367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18605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13137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83213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9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71536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9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42473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82147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33143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69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1672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39469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552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4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57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60" y="3166641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254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73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90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249012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9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1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3041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97988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34439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99456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28261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8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760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8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00685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46274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45911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55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4380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57" y="2438403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57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60" y="491077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202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9231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35296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4283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5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8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12635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56564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08962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74726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17872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4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94522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4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75055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191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4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7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7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60" y="491077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202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73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90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915099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0610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2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152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14168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90315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4022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41417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65879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8968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62555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745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57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57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60" y="491077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202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72428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41657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71655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33211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60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3921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37251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7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0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53600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12095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93889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342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94CF97-62A0-4DAC-9DB1-FF17090F6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ACABE5-8475-4850-83F6-7462E25008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63687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71290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6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67696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6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42204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66473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18413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39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140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60098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8679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7505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90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520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520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BF36CF-0A3C-47F8-B04A-48650009F4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A6CB2A-DF0C-4AB6-BF86-A51512CD5F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57865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86076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03439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71907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894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2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70176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20163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97969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903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572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68E769-61C2-4E5A-95C8-C773BE43475F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61290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AF7A18-BE61-4356-B2D0-F31C213F986B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95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45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45" y="477749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92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651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43474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66A539-FE0F-4382-B4B4-FFCEB7AA47B9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384631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A99CC5-9CC0-44F9-929C-4E823EB94356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132266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27E4A2-E6F2-4E77-807B-05D069385DD5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19148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3859828-3016-46B4-8008-873653FE2A8A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3820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F26FBC6-78AF-4FC5-8A13-17744743F5F4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621198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2B2320-0211-4A5C-9ED6-A6E6F10A3023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04441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5A8345A-AE38-41A7-B629-D5F27C8519FF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80771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68E769-61C2-4E5A-95C8-C773BE43475F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69346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68E769-61C2-4E5A-95C8-C773BE43475F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957709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68E769-61C2-4E5A-95C8-C773BE43475F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9231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28864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68E769-61C2-4E5A-95C8-C773BE43475F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207562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68E769-61C2-4E5A-95C8-C773BE43475F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177881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A43262-B97D-4A69-9F60-E8CDD94CC829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90562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D00723-BA24-4E77-B8B2-9F0AF1EE6812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5343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60350"/>
            <a:ext cx="7772400" cy="1470025"/>
          </a:xfrm>
          <a:noFill/>
          <a:ln w="9525">
            <a:noFill/>
          </a:ln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07F182-5101-4D6A-B112-68EF507C1062}" type="slidenum">
              <a:rPr kumimoji="0" lang="ru-RU" altLang="ru-RU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759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50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032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2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57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E9174-92FE-4ED6-A0B6-A3018A59D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556B28-C4C4-49E3-8878-E65BC629A7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816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2288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30027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8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97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6247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65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9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65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611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3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8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5499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50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349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9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50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90216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3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8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0591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9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83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8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765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57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57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0FE4C0-960A-4A48-9145-4D58019AC6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60" y="3166641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254"/>
            <a:ext cx="584978" cy="365125"/>
          </a:xfrm>
        </p:spPr>
        <p:txBody>
          <a:bodyPr/>
          <a:lstStyle/>
          <a:p>
            <a:pPr>
              <a:defRPr/>
            </a:pPr>
            <a:fld id="{450E8374-394E-4758-8D1C-9EB470881A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8324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3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8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897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4565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64" y="627516"/>
            <a:ext cx="16557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516"/>
            <a:ext cx="485775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5045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45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45" y="4777484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915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645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5279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3739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44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6735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1795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30024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7771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83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262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73" y="2136713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64" y="2136713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D1BAD4-6070-4172-BE3C-8EA8647C55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5"/>
            <a:ext cx="584978" cy="365125"/>
          </a:xfrm>
        </p:spPr>
        <p:txBody>
          <a:bodyPr/>
          <a:lstStyle/>
          <a:p>
            <a:pPr>
              <a:defRPr/>
            </a:pPr>
            <a:fld id="{B696A0F0-A63A-473E-9150-0C876367BA8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095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62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93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62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9667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3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2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718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44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5540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9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44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46353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3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2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1791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9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83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2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16223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3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2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2354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7651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61" y="627510"/>
            <a:ext cx="16557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510"/>
            <a:ext cx="485775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1936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969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3002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211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6" y="2799774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1ACEAC-74A8-424F-A716-F561F079D9A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5"/>
            <a:ext cx="584978" cy="365125"/>
          </a:xfrm>
        </p:spPr>
        <p:txBody>
          <a:bodyPr/>
          <a:lstStyle/>
          <a:p>
            <a:pPr>
              <a:defRPr/>
            </a:pPr>
            <a:fld id="{E708A911-33B7-49BB-938F-5F8AAA854E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2147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3371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4981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3297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509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8971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924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9914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2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8831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4674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390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87E159-1827-435F-A2CD-E4511BA35A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E75A75-6807-418F-8B59-FE4B1D95466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0317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9277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0056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3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6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0738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8403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580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3632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7260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2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7985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2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38665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419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240EE3-CC60-4559-B239-70DBD044A06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0CD642-FCC7-4B45-8CC8-F769D80877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7771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6724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97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6146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70221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48837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2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5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8135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71661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4083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3009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19656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1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569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5" y="446203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F430E5-34C9-4658-9C1C-38FD876929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47E1AD-5C48-4B5F-91DC-2A2FC960F57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51341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1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4531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43829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50149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89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08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28219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61954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1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4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15689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32434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29390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04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57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57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57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FDCBE4-FF3B-4D8D-8C61-82BF246C4C2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60" y="491077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202"/>
            <a:ext cx="584978" cy="365125"/>
          </a:xfrm>
        </p:spPr>
        <p:txBody>
          <a:bodyPr/>
          <a:lstStyle/>
          <a:p>
            <a:pPr>
              <a:defRPr/>
            </a:pPr>
            <a:fld id="{02D04BC9-D748-423D-9CB1-BA9C45FBA00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17352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78355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0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71968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0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27359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61980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11119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79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5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44836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25254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0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3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12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353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13" Type="http://schemas.openxmlformats.org/officeDocument/2006/relationships/slideLayout" Target="../slideLayouts/slideLayout180.xml"/><Relationship Id="rId18" Type="http://schemas.openxmlformats.org/officeDocument/2006/relationships/theme" Target="../theme/theme14.xml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12" Type="http://schemas.openxmlformats.org/officeDocument/2006/relationships/slideLayout" Target="../slideLayouts/slideLayout179.xml"/><Relationship Id="rId17" Type="http://schemas.openxmlformats.org/officeDocument/2006/relationships/slideLayout" Target="../slideLayouts/slideLayout184.xml"/><Relationship Id="rId2" Type="http://schemas.openxmlformats.org/officeDocument/2006/relationships/slideLayout" Target="../slideLayouts/slideLayout169.xml"/><Relationship Id="rId16" Type="http://schemas.openxmlformats.org/officeDocument/2006/relationships/slideLayout" Target="../slideLayouts/slideLayout183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72.xml"/><Relationship Id="rId15" Type="http://schemas.openxmlformats.org/officeDocument/2006/relationships/slideLayout" Target="../slideLayouts/slideLayout182.xml"/><Relationship Id="rId10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Relationship Id="rId14" Type="http://schemas.openxmlformats.org/officeDocument/2006/relationships/slideLayout" Target="../slideLayouts/slideLayout18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57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203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923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5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9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7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7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7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995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153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8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8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8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237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817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68E769-61C2-4E5A-95C8-C773BE43475F}" type="slidenum"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06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  <p:sldLayoutId id="2147483893" r:id="rId14"/>
    <p:sldLayoutId id="2147483894" r:id="rId15"/>
    <p:sldLayoutId id="2147483895" r:id="rId16"/>
    <p:sldLayoutId id="214748389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65" y="613591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5DEF7F31-0B8A-474A-B86C-91F381754329}" type="slidenum">
              <a:rPr lang="en-US" smtClean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836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11/19/2025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62" y="6135913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5DEF7F31-0B8A-474A-B86C-91F381754329}" type="slidenum">
              <a:rPr lang="en-US" smtClean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287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231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4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4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4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99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256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2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91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1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1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1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214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0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0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0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52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ru.freepik.com/free-vector/flat-illustration-teacher-with-students_15635306.htm#fromView=search&amp;page=1&amp;position=31&amp;uuid=9aaa72d2-8a91-4c0f-a979-82b52b636065&amp;query=%D1%88%D0%BA%D0%BE%D0%BB%D0%B0+%D1%83%D1%80%D0%BE%D0%BA%D0%B8+%D1%83%D1%87%D0%B8%D1%82%D0%B5%D0%BB%D1%8C" TargetMode="External"/><Relationship Id="rId1" Type="http://schemas.openxmlformats.org/officeDocument/2006/relationships/slideLayout" Target="../slideLayouts/slideLayout1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fipi.ru/itogovoe-sochineni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836769"/>
            <a:ext cx="8568952" cy="397031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8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 </a:t>
            </a:r>
            <a:endParaRPr lang="ru-RU" altLang="ru-RU" sz="8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8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«ЕГЭ-2026»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1200" b="1" dirty="0" smtClean="0">
              <a:solidFill>
                <a:srgbClr val="0070C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30" y="5013176"/>
            <a:ext cx="8497580" cy="9361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0812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3004E33A-BB13-66C2-95DB-2A943BBDC2F8}"/>
              </a:ext>
            </a:extLst>
          </p:cNvPr>
          <p:cNvSpPr/>
          <p:nvPr/>
        </p:nvSpPr>
        <p:spPr>
          <a:xfrm>
            <a:off x="181797" y="348318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309B88-2996-4E57-8F40-267AE8F4EB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78771" y="1750106"/>
            <a:ext cx="2222397" cy="57626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b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Досрочный период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4F7C3752-306D-4A59-A365-78BD5FEFFC43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3292767" y="2516566"/>
            <a:ext cx="2208451" cy="2734928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lnSpcReduction="10000"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марта по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апреля 2026 года</a:t>
            </a:r>
          </a:p>
          <a:p>
            <a:pPr algn="l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Резервные дни:</a:t>
            </a:r>
          </a:p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апреля по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апреля 2026 года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5294D10-AB46-45F7-8EB5-CD6356B027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82642" y="1750106"/>
            <a:ext cx="2853316" cy="57626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b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Основной период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D9EC384B-A2A3-4483-9D1D-BF089BD60547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5682689" y="2516571"/>
            <a:ext cx="2832709" cy="3288693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июн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июня 2026 года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Резервные дни: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июня по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июня.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Дополнительный период: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 4 сентября по 23 сентября 2026 </a:t>
            </a:r>
            <a:r>
              <a:rPr lang="ru-RU" sz="2400" dirty="0"/>
              <a:t>года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0C5898A5-A761-4CA9-9907-1CB8F99E16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750106"/>
            <a:ext cx="2482596" cy="57626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Итоговое сочинение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BF4FAB1A-F3AC-4256-BB98-0898D3588A7D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28650" y="2516566"/>
            <a:ext cx="2482596" cy="2734928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(изложение)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03.12.2025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Резервные дни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04.02.2026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08.04.2026</a:t>
            </a:r>
          </a:p>
        </p:txBody>
      </p:sp>
      <p:sp>
        <p:nvSpPr>
          <p:cNvPr id="10" name="Заголовок 4">
            <a:extLst>
              <a:ext uri="{FF2B5EF4-FFF2-40B4-BE49-F238E27FC236}">
                <a16:creationId xmlns:a16="http://schemas.microsoft.com/office/drawing/2014/main" id="{55876C30-8C03-DAC0-9088-C8542C29A113}"/>
              </a:ext>
            </a:extLst>
          </p:cNvPr>
          <p:cNvSpPr txBox="1">
            <a:spLocks/>
          </p:cNvSpPr>
          <p:nvPr/>
        </p:nvSpPr>
        <p:spPr>
          <a:xfrm>
            <a:off x="628650" y="348318"/>
            <a:ext cx="7886700" cy="101990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Когда пройдут экзамены в 2026 году?</a:t>
            </a:r>
          </a:p>
        </p:txBody>
      </p:sp>
      <p:sp>
        <p:nvSpPr>
          <p:cNvPr id="3" name="Текст 5">
            <a:extLst>
              <a:ext uri="{FF2B5EF4-FFF2-40B4-BE49-F238E27FC236}">
                <a16:creationId xmlns:a16="http://schemas.microsoft.com/office/drawing/2014/main" id="{A78418E6-320A-354E-94DB-14B3D0C5EAC4}"/>
              </a:ext>
            </a:extLst>
          </p:cNvPr>
          <p:cNvSpPr txBox="1">
            <a:spLocks/>
          </p:cNvSpPr>
          <p:nvPr/>
        </p:nvSpPr>
        <p:spPr>
          <a:xfrm>
            <a:off x="603862" y="5301304"/>
            <a:ext cx="7936280" cy="818431"/>
          </a:xfrm>
          <a:prstGeom prst="rect">
            <a:avLst/>
          </a:prstGeo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Точное расписание сдачи экзаменов с датами появятся в начале ноября.</a:t>
            </a:r>
          </a:p>
        </p:txBody>
      </p:sp>
    </p:spTree>
    <p:extLst>
      <p:ext uri="{BB962C8B-B14F-4D97-AF65-F5344CB8AC3E}">
        <p14:creationId xmlns:p14="http://schemas.microsoft.com/office/powerpoint/2010/main" val="105048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8233AD07-4915-5B00-9F05-BFD9D944417D}"/>
              </a:ext>
            </a:extLst>
          </p:cNvPr>
          <p:cNvSpPr/>
          <p:nvPr/>
        </p:nvSpPr>
        <p:spPr>
          <a:xfrm>
            <a:off x="151668" y="193431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0CEB22-A0FC-44A0-928E-87BB637B78DE}"/>
              </a:ext>
            </a:extLst>
          </p:cNvPr>
          <p:cNvSpPr txBox="1"/>
          <p:nvPr/>
        </p:nvSpPr>
        <p:spPr>
          <a:xfrm>
            <a:off x="323530" y="908728"/>
            <a:ext cx="8496944" cy="532453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Итоговое сочинение пройдет </a:t>
            </a:r>
            <a:r>
              <a:rPr lang="ru-RU" sz="2000" b="1" dirty="0" smtClean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03.12.2025 </a:t>
            </a:r>
            <a:r>
              <a:rPr lang="ru-RU" sz="2000" b="1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г., заявление на итоговое сочинение необходимо подать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19 ноября 2025 года!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Для участия в ГИА-11 необходимо подать заявление с указанием выбранных учебных предметов, формой (формами) ГИА-11, сроков участия в ГИА-11 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1 октября 2025 года по 1 февраля 2026 года включительно: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Кто подаёт заявление? </a:t>
            </a:r>
            <a:r>
              <a:rPr lang="ru-RU" sz="20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Выпускники 11 классов – в общеобразовательных организациях, в которых обучающиеся осваивают образовательные программы среднего общего образования, для экстернов – в образовательных организациях по выбору экстерна. Заявления подают обучающиеся либо их законные представители!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Можно ли изменить данные? </a:t>
            </a:r>
            <a:r>
              <a:rPr lang="ru-RU" sz="20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Участники ГИА-11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после 1 февраля имеют право изменить(дополнить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выбранные учебные предметы, а также изменить форму ГИА-11 и сроки участия в ГИА-11 при наличии уважительных причин, подтвержденных документально. Для этого подают в ГЭК заявления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позднее чем за две недели до начала выбранного экзамена.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D0DAB87-F080-AC49-8B19-11F2301CE078}"/>
              </a:ext>
            </a:extLst>
          </p:cNvPr>
          <p:cNvSpPr txBox="1">
            <a:spLocks/>
          </p:cNvSpPr>
          <p:nvPr/>
        </p:nvSpPr>
        <p:spPr>
          <a:xfrm>
            <a:off x="702570" y="369239"/>
            <a:ext cx="7886700" cy="4004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Когда подавать заявление? </a:t>
            </a:r>
          </a:p>
        </p:txBody>
      </p:sp>
    </p:spTree>
    <p:extLst>
      <p:ext uri="{BB962C8B-B14F-4D97-AF65-F5344CB8AC3E}">
        <p14:creationId xmlns:p14="http://schemas.microsoft.com/office/powerpoint/2010/main" val="270970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18BD9807-6BFA-BA82-C3AB-99219C9BADA2}"/>
              </a:ext>
            </a:extLst>
          </p:cNvPr>
          <p:cNvSpPr/>
          <p:nvPr/>
        </p:nvSpPr>
        <p:spPr>
          <a:xfrm>
            <a:off x="184734" y="164771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1" name="Надпись 135">
            <a:extLst>
              <a:ext uri="{FF2B5EF4-FFF2-40B4-BE49-F238E27FC236}">
                <a16:creationId xmlns:a16="http://schemas.microsoft.com/office/drawing/2014/main" id="{ECA6E349-67F3-41B2-9C0C-34CCD6964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90" y="1052737"/>
            <a:ext cx="1819486" cy="1810737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Физика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3 часа 55 минут </a:t>
            </a:r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</a:t>
            </a: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   </a:t>
            </a: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л</a:t>
            </a:r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инейка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Надпись 136">
            <a:extLst>
              <a:ext uri="{FF2B5EF4-FFF2-40B4-BE49-F238E27FC236}">
                <a16:creationId xmlns:a16="http://schemas.microsoft.com/office/drawing/2014/main" id="{83B811B1-3B15-414D-ADEA-36DBB8BDA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687" y="3388640"/>
            <a:ext cx="1484913" cy="1576388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Обществознание 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3 часа 30 мин</a:t>
            </a:r>
            <a:r>
              <a:rPr lang="ru-RU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Не предусмотрено </a:t>
            </a:r>
            <a:endParaRPr lang="en-US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endParaRPr lang="en-US" altLang="ru-RU" sz="1600" dirty="0">
              <a:solidFill>
                <a:prstClr val="black"/>
              </a:solidFill>
            </a:endParaRPr>
          </a:p>
        </p:txBody>
      </p:sp>
      <p:sp>
        <p:nvSpPr>
          <p:cNvPr id="43" name="Надпись 137">
            <a:extLst>
              <a:ext uri="{FF2B5EF4-FFF2-40B4-BE49-F238E27FC236}">
                <a16:creationId xmlns:a16="http://schemas.microsoft.com/office/drawing/2014/main" id="{232BF39D-9879-451C-948D-755FFC801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8387" y="1052736"/>
            <a:ext cx="1809245" cy="1780064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Биология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3 часа 55 минут</a:t>
            </a:r>
            <a:r>
              <a:rPr lang="ru-RU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</a:t>
            </a: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л</a:t>
            </a:r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инейка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Надпись 138">
            <a:extLst>
              <a:ext uri="{FF2B5EF4-FFF2-40B4-BE49-F238E27FC236}">
                <a16:creationId xmlns:a16="http://schemas.microsoft.com/office/drawing/2014/main" id="{3942C64B-086F-480B-9E84-93C7F4A7E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4" y="3411613"/>
            <a:ext cx="1412456" cy="1574156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История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3 часа 30 мин</a:t>
            </a:r>
            <a:r>
              <a:rPr lang="ru-RU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Не предусмотрено</a:t>
            </a:r>
            <a:endParaRPr lang="hi-IN" altLang="ru-RU" sz="14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8" name="Надпись 142">
            <a:extLst>
              <a:ext uri="{FF2B5EF4-FFF2-40B4-BE49-F238E27FC236}">
                <a16:creationId xmlns:a16="http://schemas.microsoft.com/office/drawing/2014/main" id="{A43A3C14-2999-497E-AF02-4F45E3050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4825" y="3426321"/>
            <a:ext cx="1752770" cy="1579727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География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3 часа </a:t>
            </a:r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</a:t>
            </a:r>
            <a:endParaRPr lang="en-US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л</a:t>
            </a:r>
            <a:r>
              <a:rPr lang="hi-IN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инейка</a:t>
            </a: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</a:t>
            </a:r>
            <a:r>
              <a:rPr lang="hi-IN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ранспортир </a:t>
            </a:r>
            <a:endParaRPr lang="en-US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endParaRPr lang="en-US" altLang="ru-RU" sz="1600" dirty="0">
              <a:solidFill>
                <a:prstClr val="black"/>
              </a:solidFill>
            </a:endParaRPr>
          </a:p>
        </p:txBody>
      </p:sp>
      <p:sp>
        <p:nvSpPr>
          <p:cNvPr id="49" name="Надпись 143">
            <a:extLst>
              <a:ext uri="{FF2B5EF4-FFF2-40B4-BE49-F238E27FC236}">
                <a16:creationId xmlns:a16="http://schemas.microsoft.com/office/drawing/2014/main" id="{02E42AF4-E2C4-449F-8A92-0A035FB8A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154" y="1099052"/>
            <a:ext cx="1749028" cy="1780064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Иностранный язык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3 </a:t>
            </a:r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ч 10 мин + 17 минут</a:t>
            </a:r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r>
              <a:rPr lang="hi-IN" altLang="ru-RU" sz="1600" b="1" dirty="0" smtClean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(</a:t>
            </a:r>
            <a:r>
              <a:rPr lang="hi-IN" altLang="ru-RU" sz="1600" b="1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устная часть)</a:t>
            </a:r>
            <a:endParaRPr lang="hi-IN" altLang="ru-RU" sz="1600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56" name="Надпись 163">
            <a:extLst>
              <a:ext uri="{FF2B5EF4-FFF2-40B4-BE49-F238E27FC236}">
                <a16:creationId xmlns:a16="http://schemas.microsoft.com/office/drawing/2014/main" id="{1DA19FB7-3900-496F-B03A-B2B9FA9A09D1}"/>
              </a:ext>
            </a:extLst>
          </p:cNvPr>
          <p:cNvSpPr txBox="1"/>
          <p:nvPr/>
        </p:nvSpPr>
        <p:spPr>
          <a:xfrm>
            <a:off x="171450" y="8458200"/>
            <a:ext cx="43434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7" name="Надпись 166">
            <a:extLst>
              <a:ext uri="{FF2B5EF4-FFF2-40B4-BE49-F238E27FC236}">
                <a16:creationId xmlns:a16="http://schemas.microsoft.com/office/drawing/2014/main" id="{D9DBE8B3-3A7F-4B18-BC23-576DF554A32D}"/>
              </a:ext>
            </a:extLst>
          </p:cNvPr>
          <p:cNvSpPr txBox="1"/>
          <p:nvPr/>
        </p:nvSpPr>
        <p:spPr>
          <a:xfrm>
            <a:off x="1948815" y="8275320"/>
            <a:ext cx="43434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8" name="Надпись 169">
            <a:extLst>
              <a:ext uri="{FF2B5EF4-FFF2-40B4-BE49-F238E27FC236}">
                <a16:creationId xmlns:a16="http://schemas.microsoft.com/office/drawing/2014/main" id="{19AF633E-C64B-433F-B2E7-3D1AF7170D62}"/>
              </a:ext>
            </a:extLst>
          </p:cNvPr>
          <p:cNvSpPr txBox="1"/>
          <p:nvPr/>
        </p:nvSpPr>
        <p:spPr>
          <a:xfrm>
            <a:off x="3726180" y="8237220"/>
            <a:ext cx="43434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4" name="Надпись 233">
            <a:extLst>
              <a:ext uri="{FF2B5EF4-FFF2-40B4-BE49-F238E27FC236}">
                <a16:creationId xmlns:a16="http://schemas.microsoft.com/office/drawing/2014/main" id="{6B61766E-01C8-40DE-8ECB-48FD8AE7C763}"/>
              </a:ext>
            </a:extLst>
          </p:cNvPr>
          <p:cNvSpPr txBox="1"/>
          <p:nvPr/>
        </p:nvSpPr>
        <p:spPr>
          <a:xfrm>
            <a:off x="1154432" y="6851650"/>
            <a:ext cx="680085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6" name="Надпись 237">
            <a:extLst>
              <a:ext uri="{FF2B5EF4-FFF2-40B4-BE49-F238E27FC236}">
                <a16:creationId xmlns:a16="http://schemas.microsoft.com/office/drawing/2014/main" id="{46708ACF-0563-4F5E-914F-3FDBBFBF9460}"/>
              </a:ext>
            </a:extLst>
          </p:cNvPr>
          <p:cNvSpPr txBox="1"/>
          <p:nvPr/>
        </p:nvSpPr>
        <p:spPr>
          <a:xfrm>
            <a:off x="4869182" y="6805930"/>
            <a:ext cx="680085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7" name="Надпись 242">
            <a:extLst>
              <a:ext uri="{FF2B5EF4-FFF2-40B4-BE49-F238E27FC236}">
                <a16:creationId xmlns:a16="http://schemas.microsoft.com/office/drawing/2014/main" id="{71BF8E26-137F-44AA-B983-0C971879F453}"/>
              </a:ext>
            </a:extLst>
          </p:cNvPr>
          <p:cNvSpPr txBox="1"/>
          <p:nvPr/>
        </p:nvSpPr>
        <p:spPr>
          <a:xfrm>
            <a:off x="1143002" y="9296400"/>
            <a:ext cx="680085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8" name="Надпись 244">
            <a:extLst>
              <a:ext uri="{FF2B5EF4-FFF2-40B4-BE49-F238E27FC236}">
                <a16:creationId xmlns:a16="http://schemas.microsoft.com/office/drawing/2014/main" id="{54D6910A-73EA-49E0-8C46-491CD9238F90}"/>
              </a:ext>
            </a:extLst>
          </p:cNvPr>
          <p:cNvSpPr txBox="1"/>
          <p:nvPr/>
        </p:nvSpPr>
        <p:spPr>
          <a:xfrm>
            <a:off x="4966337" y="9319260"/>
            <a:ext cx="680085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9" name="Надпись 246">
            <a:extLst>
              <a:ext uri="{FF2B5EF4-FFF2-40B4-BE49-F238E27FC236}">
                <a16:creationId xmlns:a16="http://schemas.microsoft.com/office/drawing/2014/main" id="{C0936CF6-7137-43C1-A693-A8E856E54756}"/>
              </a:ext>
            </a:extLst>
          </p:cNvPr>
          <p:cNvSpPr txBox="1"/>
          <p:nvPr/>
        </p:nvSpPr>
        <p:spPr>
          <a:xfrm>
            <a:off x="3211832" y="8252460"/>
            <a:ext cx="680085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81" name="Rectangle 85">
            <a:extLst>
              <a:ext uri="{FF2B5EF4-FFF2-40B4-BE49-F238E27FC236}">
                <a16:creationId xmlns:a16="http://schemas.microsoft.com/office/drawing/2014/main" id="{E2493BA2-6268-4C14-97F1-14877EF88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" y="68463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2" name="Rectangle 86">
            <a:extLst>
              <a:ext uri="{FF2B5EF4-FFF2-40B4-BE49-F238E27FC236}">
                <a16:creationId xmlns:a16="http://schemas.microsoft.com/office/drawing/2014/main" id="{DA1925EA-BD7E-4049-9AE2-1C5C9E50B3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628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3" name="Rectangle 87">
            <a:extLst>
              <a:ext uri="{FF2B5EF4-FFF2-40B4-BE49-F238E27FC236}">
                <a16:creationId xmlns:a16="http://schemas.microsoft.com/office/drawing/2014/main" id="{E324772F-DAA2-4C4B-8364-F09A1521C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" y="81639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4" name="Rectangle 88">
            <a:extLst>
              <a:ext uri="{FF2B5EF4-FFF2-40B4-BE49-F238E27FC236}">
                <a16:creationId xmlns:a16="http://schemas.microsoft.com/office/drawing/2014/main" id="{41684D98-0BCC-42CD-978B-E3BFF344C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98048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5" name="Rectangle 90">
            <a:extLst>
              <a:ext uri="{FF2B5EF4-FFF2-40B4-BE49-F238E27FC236}">
                <a16:creationId xmlns:a16="http://schemas.microsoft.com/office/drawing/2014/main" id="{8C393375-2422-4F00-A048-114FE2CE5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3694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6" name="Rectangle 91">
            <a:extLst>
              <a:ext uri="{FF2B5EF4-FFF2-40B4-BE49-F238E27FC236}">
                <a16:creationId xmlns:a16="http://schemas.microsoft.com/office/drawing/2014/main" id="{209AE7C0-BA29-4F6C-90B5-DE327A17D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" y="98705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7" name="Rectangle 92">
            <a:extLst>
              <a:ext uri="{FF2B5EF4-FFF2-40B4-BE49-F238E27FC236}">
                <a16:creationId xmlns:a16="http://schemas.microsoft.com/office/drawing/2014/main" id="{2C5F4AE2-DEBE-4504-A37F-D9F01FE2F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68705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8" name="Rectangle 93">
            <a:extLst>
              <a:ext uri="{FF2B5EF4-FFF2-40B4-BE49-F238E27FC236}">
                <a16:creationId xmlns:a16="http://schemas.microsoft.com/office/drawing/2014/main" id="{868A7B9D-C8FE-4EBB-A21D-9731F48AA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" y="111881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9" name="Rectangle 94">
            <a:extLst>
              <a:ext uri="{FF2B5EF4-FFF2-40B4-BE49-F238E27FC236}">
                <a16:creationId xmlns:a16="http://schemas.microsoft.com/office/drawing/2014/main" id="{750390EB-9DFB-43A3-9634-BA42DC16B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00467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0" name="Rectangle 95">
            <a:extLst>
              <a:ext uri="{FF2B5EF4-FFF2-40B4-BE49-F238E27FC236}">
                <a16:creationId xmlns:a16="http://schemas.microsoft.com/office/drawing/2014/main" id="{374ED9F5-E687-4713-90CE-5C9DF7126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" y="1250580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1" name="Rectangle 96">
            <a:extLst>
              <a:ext uri="{FF2B5EF4-FFF2-40B4-BE49-F238E27FC236}">
                <a16:creationId xmlns:a16="http://schemas.microsoft.com/office/drawing/2014/main" id="{C396C835-69B7-4928-A8F7-CAC671972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23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2" name="Rectangle 97">
            <a:extLst>
              <a:ext uri="{FF2B5EF4-FFF2-40B4-BE49-F238E27FC236}">
                <a16:creationId xmlns:a16="http://schemas.microsoft.com/office/drawing/2014/main" id="{A67068DF-5E7E-41A1-959F-403C869B8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93983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3" name="Rectangle 98">
            <a:extLst>
              <a:ext uri="{FF2B5EF4-FFF2-40B4-BE49-F238E27FC236}">
                <a16:creationId xmlns:a16="http://schemas.microsoft.com/office/drawing/2014/main" id="{6CC1428C-ABF3-4F02-AE60-3663F81C6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55737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4" name="Rectangle 99">
            <a:extLst>
              <a:ext uri="{FF2B5EF4-FFF2-40B4-BE49-F238E27FC236}">
                <a16:creationId xmlns:a16="http://schemas.microsoft.com/office/drawing/2014/main" id="{34FC6ECC-8A19-4BDA-AAB7-8FB9DF8FB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17491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5" name="Rectangle 100">
            <a:extLst>
              <a:ext uri="{FF2B5EF4-FFF2-40B4-BE49-F238E27FC236}">
                <a16:creationId xmlns:a16="http://schemas.microsoft.com/office/drawing/2014/main" id="{3746CFE5-8B17-49F5-8572-6A2E6B3D4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9245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6" name="Rectangle 101">
            <a:extLst>
              <a:ext uri="{FF2B5EF4-FFF2-40B4-BE49-F238E27FC236}">
                <a16:creationId xmlns:a16="http://schemas.microsoft.com/office/drawing/2014/main" id="{426D067D-C781-495A-8D63-08D1B850C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0998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7" name="Rectangle 102">
            <a:extLst>
              <a:ext uri="{FF2B5EF4-FFF2-40B4-BE49-F238E27FC236}">
                <a16:creationId xmlns:a16="http://schemas.microsoft.com/office/drawing/2014/main" id="{69508A58-E443-4AC7-916A-0D7F3238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0275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8" name="Rectangle 103">
            <a:extLst>
              <a:ext uri="{FF2B5EF4-FFF2-40B4-BE49-F238E27FC236}">
                <a16:creationId xmlns:a16="http://schemas.microsoft.com/office/drawing/2014/main" id="{E7C11D94-7965-479C-BA09-6781A9CB4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6450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9" name="Rectangle 104">
            <a:extLst>
              <a:ext uri="{FF2B5EF4-FFF2-40B4-BE49-F238E27FC236}">
                <a16:creationId xmlns:a16="http://schemas.microsoft.com/office/drawing/2014/main" id="{95517D08-B070-462D-9C56-6F8C92A7E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2626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0" name="Rectangle 106">
            <a:extLst>
              <a:ext uri="{FF2B5EF4-FFF2-40B4-BE49-F238E27FC236}">
                <a16:creationId xmlns:a16="http://schemas.microsoft.com/office/drawing/2014/main" id="{04A5E729-66AA-43D3-8EFA-3FFA39863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88013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1" name="Rectangle 107">
            <a:extLst>
              <a:ext uri="{FF2B5EF4-FFF2-40B4-BE49-F238E27FC236}">
                <a16:creationId xmlns:a16="http://schemas.microsoft.com/office/drawing/2014/main" id="{8451241B-732C-49B3-907D-6C97C54AE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7405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2" name="Rectangle 108">
            <a:extLst>
              <a:ext uri="{FF2B5EF4-FFF2-40B4-BE49-F238E27FC236}">
                <a16:creationId xmlns:a16="http://schemas.microsoft.com/office/drawing/2014/main" id="{7EDF201B-8CEF-4ACE-9AF2-020C24A0D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" y="204020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3" name="Надпись 141">
            <a:extLst>
              <a:ext uri="{FF2B5EF4-FFF2-40B4-BE49-F238E27FC236}">
                <a16:creationId xmlns:a16="http://schemas.microsoft.com/office/drawing/2014/main" id="{5C2ACF81-866F-479D-BEC7-006DFD83F041}"/>
              </a:ext>
            </a:extLst>
          </p:cNvPr>
          <p:cNvSpPr txBox="1"/>
          <p:nvPr/>
        </p:nvSpPr>
        <p:spPr>
          <a:xfrm>
            <a:off x="531144" y="3357000"/>
            <a:ext cx="1424609" cy="1606873"/>
          </a:xfrm>
          <a:prstGeom prst="rect">
            <a:avLst/>
          </a:prstGeom>
          <a:solidFill>
            <a:srgbClr val="ECF3FA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kern="1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Литература </a:t>
            </a:r>
            <a:endParaRPr lang="ru-RU" sz="16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ctr"/>
            <a:r>
              <a:rPr lang="ru-RU" sz="1600" b="1" kern="1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3 часа 55 мин.</a:t>
            </a:r>
          </a:p>
          <a:p>
            <a:pPr algn="ctr"/>
            <a:r>
              <a:rPr lang="ru-RU" sz="1200" b="1" kern="10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Полные тексты </a:t>
            </a:r>
            <a:r>
              <a:rPr lang="ru-RU" sz="1200" b="1" kern="100" spc="-1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художественных произведений.</a:t>
            </a:r>
            <a:endParaRPr lang="ru-RU" sz="12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ctr">
              <a:tabLst>
                <a:tab pos="549275" algn="l"/>
                <a:tab pos="549910" algn="l"/>
              </a:tabLst>
            </a:pPr>
            <a:r>
              <a:rPr lang="ru-RU" sz="1600" b="1" kern="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 </a:t>
            </a:r>
            <a:endParaRPr lang="ru-RU" sz="16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 algn="ctr"/>
            <a:r>
              <a:rPr lang="ru-RU" sz="1600" b="1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 </a:t>
            </a:r>
            <a:endParaRPr lang="ru-RU" sz="16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104" name="Надпись 139">
            <a:extLst>
              <a:ext uri="{FF2B5EF4-FFF2-40B4-BE49-F238E27FC236}">
                <a16:creationId xmlns:a16="http://schemas.microsoft.com/office/drawing/2014/main" id="{3551F35D-75ED-4EB0-8863-1DFEFD8B7DA6}"/>
              </a:ext>
            </a:extLst>
          </p:cNvPr>
          <p:cNvSpPr txBox="1"/>
          <p:nvPr/>
        </p:nvSpPr>
        <p:spPr>
          <a:xfrm>
            <a:off x="4596046" y="1099052"/>
            <a:ext cx="1838948" cy="1806472"/>
          </a:xfrm>
          <a:prstGeom prst="rect">
            <a:avLst/>
          </a:prstGeom>
          <a:solidFill>
            <a:srgbClr val="ECF3FA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kern="1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Химия </a:t>
            </a:r>
            <a:r>
              <a:rPr lang="ru-RU" sz="1600" kern="10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600" b="1" kern="1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3 часа 30 мин</a:t>
            </a:r>
            <a:endParaRPr lang="ru-RU" sz="16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R="169545" algn="ctr">
              <a:tabLst>
                <a:tab pos="154940" algn="l"/>
              </a:tabLst>
            </a:pPr>
            <a:r>
              <a:rPr lang="ru-RU" sz="1600" b="1" kern="100" spc="-1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Непрограммируемый калькулятор,</a:t>
            </a:r>
          </a:p>
          <a:p>
            <a:pPr marR="169545" algn="ctr">
              <a:tabLst>
                <a:tab pos="154940" algn="l"/>
              </a:tabLst>
            </a:pPr>
            <a:r>
              <a:rPr lang="ru-RU" sz="1600" kern="10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600" b="1" kern="100" spc="-1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линейка</a:t>
            </a:r>
            <a:endParaRPr lang="ru-RU" sz="16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05" name="Надпись 140">
            <a:extLst>
              <a:ext uri="{FF2B5EF4-FFF2-40B4-BE49-F238E27FC236}">
                <a16:creationId xmlns:a16="http://schemas.microsoft.com/office/drawing/2014/main" id="{56DFED55-2228-4E5A-A716-82C22929FB11}"/>
              </a:ext>
            </a:extLst>
          </p:cNvPr>
          <p:cNvSpPr txBox="1"/>
          <p:nvPr/>
        </p:nvSpPr>
        <p:spPr>
          <a:xfrm>
            <a:off x="5275530" y="3426321"/>
            <a:ext cx="1392820" cy="1579728"/>
          </a:xfrm>
          <a:prstGeom prst="rect">
            <a:avLst/>
          </a:prstGeom>
          <a:solidFill>
            <a:srgbClr val="ECF3FA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b="1" kern="1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Информатика </a:t>
            </a:r>
          </a:p>
          <a:p>
            <a:pPr algn="ctr"/>
            <a:r>
              <a:rPr lang="ru-RU" sz="1400" b="1" kern="1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 ИКТ</a:t>
            </a:r>
            <a:endParaRPr lang="ru-RU" sz="14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ctr"/>
            <a:r>
              <a:rPr lang="ru-RU" sz="1400" b="1" kern="1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3 часа 55 минут</a:t>
            </a:r>
            <a:endParaRPr lang="ru-RU" sz="14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ctr"/>
            <a:r>
              <a:rPr lang="ru-RU" sz="1400" b="1" kern="10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Не предусмотрено</a:t>
            </a:r>
            <a:endParaRPr lang="ru-RU" sz="14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93D2AAC-4B52-48A8-9EBC-B8D3CD5A4C6F}"/>
              </a:ext>
            </a:extLst>
          </p:cNvPr>
          <p:cNvSpPr txBox="1"/>
          <p:nvPr/>
        </p:nvSpPr>
        <p:spPr>
          <a:xfrm flipH="1">
            <a:off x="726244" y="5229278"/>
            <a:ext cx="7893974" cy="1200329"/>
          </a:xfrm>
          <a:prstGeom prst="rect">
            <a:avLst/>
          </a:prstGeo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Математика (база или профиль) и русский язык — обязательные предметы, остальные можно выбрать неограниченное количество.</a:t>
            </a:r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26708673-28AE-81FB-9F6B-A595C54D102D}"/>
              </a:ext>
            </a:extLst>
          </p:cNvPr>
          <p:cNvSpPr txBox="1">
            <a:spLocks/>
          </p:cNvSpPr>
          <p:nvPr/>
        </p:nvSpPr>
        <p:spPr>
          <a:xfrm>
            <a:off x="729879" y="186049"/>
            <a:ext cx="7886700" cy="589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предметы можно выбрать?</a:t>
            </a:r>
          </a:p>
        </p:txBody>
      </p:sp>
    </p:spTree>
    <p:extLst>
      <p:ext uri="{BB962C8B-B14F-4D97-AF65-F5344CB8AC3E}">
        <p14:creationId xmlns:p14="http://schemas.microsoft.com/office/powerpoint/2010/main" val="32602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87531" y="2660827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413" y="238839"/>
            <a:ext cx="8353052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2E3192"/>
                </a:solidFill>
                <a:latin typeface="Cambria" pitchFamily="18" charset="0"/>
              </a:rPr>
              <a:t>Математика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617" y="2204864"/>
            <a:ext cx="3312367" cy="2640292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Базовый уровень</a:t>
            </a:r>
            <a:endParaRPr lang="ru-RU" sz="1400" b="1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4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 </a:t>
            </a:r>
            <a:endParaRPr lang="ru-RU" sz="1400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аттестат</a:t>
            </a: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поступление </a:t>
            </a:r>
            <a:r>
              <a:rPr lang="ru-RU" sz="1600" b="1" dirty="0">
                <a:solidFill>
                  <a:srgbClr val="2E3192"/>
                </a:solidFill>
                <a:latin typeface="Cambria" panose="02040503050406030204" pitchFamily="18" charset="0"/>
              </a:rPr>
              <a:t>в вуз </a:t>
            </a:r>
            <a:r>
              <a:rPr lang="ru-RU" sz="1600" dirty="0">
                <a:solidFill>
                  <a:srgbClr val="2E3192"/>
                </a:solidFill>
                <a:latin typeface="Cambria" panose="02040503050406030204" pitchFamily="18" charset="0"/>
              </a:rPr>
              <a:t>на направления </a:t>
            </a:r>
            <a:r>
              <a:rPr lang="ru-RU" sz="16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подготовки без математики</a:t>
            </a:r>
          </a:p>
          <a:p>
            <a:pPr algn="ctr">
              <a:spcBef>
                <a:spcPct val="0"/>
              </a:spcBef>
            </a:pP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5-балльная система</a:t>
            </a:r>
          </a:p>
          <a:p>
            <a:pPr algn="ctr">
              <a:spcBef>
                <a:spcPct val="0"/>
              </a:spcBef>
            </a:pP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endParaRPr lang="ru-RU" sz="16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8064" y="2204864"/>
            <a:ext cx="3456384" cy="2640292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Профильный уровень</a:t>
            </a:r>
            <a:endParaRPr lang="ru-RU" sz="1400" b="1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4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</a:t>
            </a:r>
            <a:endParaRPr lang="ru-RU" sz="1400" b="1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аттестат</a:t>
            </a: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поступление в вуз</a:t>
            </a:r>
          </a:p>
          <a:p>
            <a:pPr algn="ctr">
              <a:spcBef>
                <a:spcPct val="0"/>
              </a:spcBef>
            </a:pP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endParaRPr lang="ru-RU" sz="1600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100-балльная система</a:t>
            </a:r>
          </a:p>
          <a:p>
            <a:pPr algn="ctr">
              <a:spcBef>
                <a:spcPct val="0"/>
              </a:spcBef>
            </a:pPr>
            <a:r>
              <a:rPr lang="ru-RU" sz="1600" dirty="0">
                <a:solidFill>
                  <a:srgbClr val="2E3192"/>
                </a:solidFill>
                <a:latin typeface="Cambria" panose="02040503050406030204" pitchFamily="18" charset="0"/>
              </a:rPr>
              <a:t> </a:t>
            </a: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Минимальный  порог - 27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3707842" y="1556795"/>
            <a:ext cx="1728192" cy="809785"/>
          </a:xfrm>
          <a:prstGeom prst="downArrow">
            <a:avLst/>
          </a:prstGeom>
          <a:gradFill>
            <a:gsLst>
              <a:gs pos="0">
                <a:sysClr val="window" lastClr="FFFFFF"/>
              </a:gs>
              <a:gs pos="100000">
                <a:srgbClr val="C00000">
                  <a:lumMod val="72000"/>
                  <a:lumOff val="28000"/>
                </a:srgbClr>
              </a:gs>
              <a:gs pos="100000">
                <a:srgbClr val="C00000"/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ru-RU" kern="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470" y="836826"/>
            <a:ext cx="8353051" cy="648071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В соответствии с Концепцией развития математического образования в </a:t>
            </a: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РФ ЕГЭ </a:t>
            </a: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по математике </a:t>
            </a: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разделен </a:t>
            </a: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на два уровня: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23927" y="2997066"/>
            <a:ext cx="1152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endParaRPr lang="ru-RU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9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 ГИА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2133600"/>
            <a:ext cx="8066858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экзаменационных материалов: </a:t>
            </a:r>
          </a:p>
          <a:p>
            <a:pPr marL="0" indent="0" algn="just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 ЕГЭ – первичные баллы переводят в 100-бальную систему оценивания </a:t>
            </a:r>
          </a:p>
          <a:p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33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 ГИА</a:t>
            </a:r>
            <a:endParaRPr lang="ru-RU" b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633" y="1484784"/>
            <a:ext cx="7600097" cy="37776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признаются удовлетворительными в случае если: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 по обязательным учебным предметам при сдаче ЕГЭ (за исключением ЕГЭ по математике базового уровня) набрал количество баллов не ниже минимального, определяемого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Рособрнадзором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сдаче ГВЭ и ЕГЭ по математике базового уровня получил отметки не ниже удовлетворительной (три балла).</a:t>
            </a:r>
          </a:p>
        </p:txBody>
      </p:sp>
    </p:spTree>
    <p:extLst>
      <p:ext uri="{BB962C8B-B14F-4D97-AF65-F5344CB8AC3E}">
        <p14:creationId xmlns:p14="http://schemas.microsoft.com/office/powerpoint/2010/main" val="363003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32B3C566-60AA-6255-9506-F22E0387F5E0}"/>
              </a:ext>
            </a:extLst>
          </p:cNvPr>
          <p:cNvSpPr/>
          <p:nvPr/>
        </p:nvSpPr>
        <p:spPr>
          <a:xfrm>
            <a:off x="293015" y="139868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B29461D-5006-4401-9039-20F2E3F0F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275609"/>
              </p:ext>
            </p:extLst>
          </p:nvPr>
        </p:nvGraphicFramePr>
        <p:xfrm>
          <a:off x="683570" y="952873"/>
          <a:ext cx="7884699" cy="4992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9127">
                  <a:extLst>
                    <a:ext uri="{9D8B030D-6E8A-4147-A177-3AD203B41FA5}">
                      <a16:colId xmlns:a16="http://schemas.microsoft.com/office/drawing/2014/main" val="3735565281"/>
                    </a:ext>
                  </a:extLst>
                </a:gridCol>
                <a:gridCol w="2734989">
                  <a:extLst>
                    <a:ext uri="{9D8B030D-6E8A-4147-A177-3AD203B41FA5}">
                      <a16:colId xmlns:a16="http://schemas.microsoft.com/office/drawing/2014/main" val="1069710261"/>
                    </a:ext>
                  </a:extLst>
                </a:gridCol>
                <a:gridCol w="2730583">
                  <a:extLst>
                    <a:ext uri="{9D8B030D-6E8A-4147-A177-3AD203B41FA5}">
                      <a16:colId xmlns:a16="http://schemas.microsoft.com/office/drawing/2014/main" val="3093076103"/>
                    </a:ext>
                  </a:extLst>
                </a:gridCol>
              </a:tblGrid>
              <a:tr h="925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 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получения аттестата о среднем образовании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поступления в ВУЗ, приказ </a:t>
                      </a:r>
                      <a:r>
                        <a:rPr lang="ru-RU" sz="2000" b="0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 02.12.2024 №845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2636882"/>
                  </a:ext>
                </a:extLst>
              </a:tr>
              <a:tr h="294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094379"/>
                  </a:ext>
                </a:extLst>
              </a:tr>
              <a:tr h="6101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оценка (база), 27 баллов (профиль)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40 (профильная)</a:t>
                      </a: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100415"/>
                  </a:ext>
                </a:extLst>
              </a:tr>
              <a:tr h="294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 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799568"/>
                  </a:ext>
                </a:extLst>
              </a:tr>
              <a:tr h="294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364990"/>
                  </a:ext>
                </a:extLst>
              </a:tr>
              <a:tr h="294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 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666040"/>
                  </a:ext>
                </a:extLst>
              </a:tr>
              <a:tr h="294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697902"/>
                  </a:ext>
                </a:extLst>
              </a:tr>
              <a:tr h="2953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 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874208"/>
                  </a:ext>
                </a:extLst>
              </a:tr>
              <a:tr h="294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 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3429485"/>
                  </a:ext>
                </a:extLst>
              </a:tr>
              <a:tr h="294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 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269528"/>
                  </a:ext>
                </a:extLst>
              </a:tr>
              <a:tr h="3174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 и ИКТ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564642"/>
                  </a:ext>
                </a:extLst>
              </a:tr>
              <a:tr h="4269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Иностранный язык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051521"/>
                  </a:ext>
                </a:extLst>
              </a:tr>
            </a:tbl>
          </a:graphicData>
        </a:graphic>
      </p:graphicFrame>
      <p:sp>
        <p:nvSpPr>
          <p:cNvPr id="4" name="Заголовок 4">
            <a:extLst>
              <a:ext uri="{FF2B5EF4-FFF2-40B4-BE49-F238E27FC236}">
                <a16:creationId xmlns:a16="http://schemas.microsoft.com/office/drawing/2014/main" id="{9DF9AECC-A34F-C30D-3D84-FD11A402C484}"/>
              </a:ext>
            </a:extLst>
          </p:cNvPr>
          <p:cNvSpPr txBox="1">
            <a:spLocks/>
          </p:cNvSpPr>
          <p:nvPr/>
        </p:nvSpPr>
        <p:spPr>
          <a:xfrm>
            <a:off x="586131" y="390733"/>
            <a:ext cx="7886700" cy="37397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Минимальные баллы</a:t>
            </a:r>
          </a:p>
        </p:txBody>
      </p:sp>
    </p:spTree>
    <p:extLst>
      <p:ext uri="{BB962C8B-B14F-4D97-AF65-F5344CB8AC3E}">
        <p14:creationId xmlns:p14="http://schemas.microsoft.com/office/powerpoint/2010/main" val="209918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6AEBF1D8-D4E1-B573-F51C-FF8DAEDD392B}"/>
              </a:ext>
            </a:extLst>
          </p:cNvPr>
          <p:cNvSpPr/>
          <p:nvPr/>
        </p:nvSpPr>
        <p:spPr>
          <a:xfrm>
            <a:off x="147270" y="223234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898989-6773-4EF4-A005-74A64483A111}"/>
              </a:ext>
            </a:extLst>
          </p:cNvPr>
          <p:cNvSpPr txBox="1"/>
          <p:nvPr/>
        </p:nvSpPr>
        <p:spPr>
          <a:xfrm>
            <a:off x="628649" y="1347979"/>
            <a:ext cx="7886700" cy="440120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Итоговые отметки за 11 класс определяются как среднее арифметическое полугодовых и годовых отметок обучающегося за 10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 классы (6 отметок) и разделить на 6 и округлить до целых </a:t>
            </a:r>
          </a:p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(Приказ от 5 октября 2020 г. № 546 «Об утверждении Порядка заполнения, учета и выдачи аттестатов об основном общем и среднем общем образовании и их дубликатов»).</a:t>
            </a:r>
          </a:p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Результаты ЕГЭ или ГВЭ не влияют на итоговые оценки в аттестате. 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DC9D026-DF76-3A93-E234-C566C5331A88}"/>
              </a:ext>
            </a:extLst>
          </p:cNvPr>
          <p:cNvSpPr txBox="1">
            <a:spLocks/>
          </p:cNvSpPr>
          <p:nvPr/>
        </p:nvSpPr>
        <p:spPr>
          <a:xfrm>
            <a:off x="586131" y="390732"/>
            <a:ext cx="7886700" cy="95724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Какая оценка идёт в аттестат?</a:t>
            </a:r>
          </a:p>
        </p:txBody>
      </p:sp>
    </p:spTree>
    <p:extLst>
      <p:ext uri="{BB962C8B-B14F-4D97-AF65-F5344CB8AC3E}">
        <p14:creationId xmlns:p14="http://schemas.microsoft.com/office/powerpoint/2010/main" val="288795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87531" y="2660820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1" y="246902"/>
            <a:ext cx="8640960" cy="5847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2E3192"/>
                </a:solidFill>
                <a:latin typeface="Cambria" pitchFamily="18" charset="0"/>
              </a:rPr>
              <a:t>Безопасность </a:t>
            </a:r>
            <a:r>
              <a:rPr lang="ru-RU" sz="3200" b="1" dirty="0" smtClean="0">
                <a:solidFill>
                  <a:srgbClr val="2E3192"/>
                </a:solidFill>
                <a:latin typeface="Cambria" pitchFamily="18" charset="0"/>
              </a:rPr>
              <a:t>проведения ЕГЭ</a:t>
            </a:r>
            <a:endParaRPr lang="ru-RU" sz="3200" b="1" dirty="0">
              <a:solidFill>
                <a:srgbClr val="2E3192"/>
              </a:solidFill>
              <a:latin typeface="Cambr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947" y="921860"/>
            <a:ext cx="83529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1400" b="1" dirty="0">
                <a:solidFill>
                  <a:srgbClr val="C00000"/>
                </a:solidFill>
                <a:latin typeface="Cambria" panose="02040503050406030204" pitchFamily="18" charset="0"/>
              </a:rPr>
              <a:t>(Раздел VI. п. 34. Приказа </a:t>
            </a:r>
            <a:r>
              <a:rPr lang="ru-RU" sz="14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Минобрнауки</a:t>
            </a:r>
            <a:r>
              <a:rPr lang="ru-RU" sz="1400" b="1" dirty="0">
                <a:solidFill>
                  <a:srgbClr val="C00000"/>
                </a:solidFill>
                <a:latin typeface="Cambria" panose="02040503050406030204" pitchFamily="18" charset="0"/>
              </a:rPr>
              <a:t> России от 26.12.2013 N 1400)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569" y="1746386"/>
            <a:ext cx="2591648" cy="341081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0"/>
              </a:spcBef>
            </a:pPr>
            <a:endParaRPr lang="ru-RU" sz="2000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rgbClr val="2E3192"/>
                </a:solidFill>
                <a:latin typeface="Cambria" panose="02040503050406030204" pitchFamily="18" charset="0"/>
              </a:rPr>
              <a:t>Обеспечение информационной безопасности </a:t>
            </a:r>
            <a:r>
              <a:rPr lang="ru-RU" sz="20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ЕГЭ </a:t>
            </a:r>
            <a:r>
              <a:rPr lang="ru-RU" sz="2000" dirty="0">
                <a:solidFill>
                  <a:srgbClr val="2E3192"/>
                </a:solidFill>
                <a:latin typeface="Cambria" panose="02040503050406030204" pitchFamily="18" charset="0"/>
              </a:rPr>
              <a:t>и избежание утечек контрольно-измерительных материалов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39953" y="1533471"/>
            <a:ext cx="4824536" cy="1187868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000" b="1" u="sng" dirty="0" smtClean="0">
                <a:solidFill>
                  <a:srgbClr val="2E3192"/>
                </a:solidFill>
                <a:latin typeface="Cambria" panose="02040503050406030204" pitchFamily="18" charset="0"/>
              </a:rPr>
              <a:t>Видеонаблюдение </a:t>
            </a:r>
          </a:p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100</a:t>
            </a:r>
            <a:r>
              <a:rPr lang="ru-RU" sz="2000" b="1" dirty="0">
                <a:solidFill>
                  <a:srgbClr val="2E3192"/>
                </a:solidFill>
                <a:latin typeface="Cambria" panose="02040503050406030204" pitchFamily="18" charset="0"/>
              </a:rPr>
              <a:t>% </a:t>
            </a:r>
            <a:r>
              <a:rPr lang="en-US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online</a:t>
            </a: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  - ЕГЭ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67947" y="2996952"/>
            <a:ext cx="4824536" cy="866910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b="1" u="sng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Печать КИМ </a:t>
            </a:r>
            <a:r>
              <a:rPr lang="ru-RU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  </a:t>
            </a: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в аудиториях ППЭ (ЕГЭ)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67945" y="4283297"/>
            <a:ext cx="4824537" cy="874007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1700" dirty="0">
                <a:solidFill>
                  <a:srgbClr val="2E3192"/>
                </a:solidFill>
                <a:latin typeface="Cambria" panose="02040503050406030204" pitchFamily="18" charset="0"/>
              </a:rPr>
              <a:t>Д</a:t>
            </a:r>
            <a:r>
              <a:rPr lang="ru-RU" sz="17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оставка экзаменационных материалов в ППЭ </a:t>
            </a:r>
          </a:p>
          <a:p>
            <a:pPr algn="ctr">
              <a:spcBef>
                <a:spcPct val="0"/>
              </a:spcBef>
            </a:pP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ФГУП </a:t>
            </a: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«Главный центр специальной связи»</a:t>
            </a:r>
          </a:p>
        </p:txBody>
      </p:sp>
      <p:sp>
        <p:nvSpPr>
          <p:cNvPr id="14" name="Стрелка вниз 13"/>
          <p:cNvSpPr/>
          <p:nvPr/>
        </p:nvSpPr>
        <p:spPr>
          <a:xfrm rot="16200000">
            <a:off x="2684958" y="3166090"/>
            <a:ext cx="1800200" cy="435550"/>
          </a:xfrm>
          <a:prstGeom prst="downArrow">
            <a:avLst/>
          </a:prstGeom>
          <a:gradFill>
            <a:gsLst>
              <a:gs pos="0">
                <a:sysClr val="window" lastClr="FFFFFF"/>
              </a:gs>
              <a:gs pos="100000">
                <a:srgbClr val="C00000">
                  <a:lumMod val="72000"/>
                  <a:lumOff val="28000"/>
                </a:srgbClr>
              </a:gs>
              <a:gs pos="100000">
                <a:srgbClr val="C00000"/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ru-RU" kern="0" dirty="0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211962" y="4077072"/>
            <a:ext cx="4392488" cy="15841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4355977" y="3933056"/>
            <a:ext cx="4392488" cy="172819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0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1"/>
          <a:stretch/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68552" y="627075"/>
            <a:ext cx="3233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solidFill>
                  <a:srgbClr val="C00000"/>
                </a:solidFill>
              </a:rPr>
              <a:t>WWW.SMOTRIEGE.RU</a:t>
            </a:r>
            <a:endParaRPr lang="ru-RU" sz="2400" b="1" u="sng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05"/>
          <a:stretch/>
        </p:blipFill>
        <p:spPr>
          <a:xfrm>
            <a:off x="107505" y="692696"/>
            <a:ext cx="166117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733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id="{D734E0D4-58C2-9D6C-011B-A8BE74B4BE7A}"/>
              </a:ext>
            </a:extLst>
          </p:cNvPr>
          <p:cNvSpPr/>
          <p:nvPr/>
        </p:nvSpPr>
        <p:spPr>
          <a:xfrm>
            <a:off x="151668" y="193431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9D68B11-445E-2D8E-570E-06858D10C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32656"/>
            <a:ext cx="7886700" cy="1019908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Нормативная база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9B2B1E-4E95-BBA4-D57A-F0B61365FD8B}"/>
              </a:ext>
            </a:extLst>
          </p:cNvPr>
          <p:cNvSpPr txBox="1"/>
          <p:nvPr/>
        </p:nvSpPr>
        <p:spPr>
          <a:xfrm>
            <a:off x="633098" y="1484786"/>
            <a:ext cx="7886701" cy="440120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Приказ от 04.04.2023 г. №233/552</a:t>
            </a:r>
          </a:p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 порядке проведения государственной итоговой аттестации по образовательным программам среднего общего образования, утвержденным».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29.12.2012 № 273-ФЗ «Об образовании в Российской Федерации».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Приказ от 09.02.2024 № 89/208</a:t>
            </a:r>
          </a:p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«Об особенностях проведения ГИА, формы проведения ГИА и условий допуска к ней в 2023/24, 2024/25, 2025/26 учебных годах».</a:t>
            </a:r>
          </a:p>
        </p:txBody>
      </p:sp>
    </p:spTree>
    <p:extLst>
      <p:ext uri="{BB962C8B-B14F-4D97-AF65-F5344CB8AC3E}">
        <p14:creationId xmlns:p14="http://schemas.microsoft.com/office/powerpoint/2010/main" val="119597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едеральная служба по надзору в сфере образования и науки (Рособрнадзор) ( видеонаблюдение за ЕГЭ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4035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0977" y="-1103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05426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_________________533e70054d5e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645024"/>
            <a:ext cx="2664296" cy="261879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31900" y="260350"/>
            <a:ext cx="7912100" cy="94773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2241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ПОДАВЛЕНИЕ СИГНАЛА СОТОВОЙ СВЯЗИ</a:t>
            </a:r>
            <a:endParaRPr lang="ru-RU" b="1" dirty="0">
              <a:solidFill>
                <a:srgbClr val="22419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50178" name="Picture 2" descr="http://blog.jammer.su/wp-content/uploads/2014/09/iPhone-ege-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3474" y="1690049"/>
            <a:ext cx="5236687" cy="4244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872" name="Прямоугольник 6"/>
          <p:cNvSpPr>
            <a:spLocks noChangeArrowheads="1"/>
          </p:cNvSpPr>
          <p:nvPr/>
        </p:nvSpPr>
        <p:spPr bwMode="auto">
          <a:xfrm>
            <a:off x="5508161" y="1124747"/>
            <a:ext cx="335182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800" dirty="0">
                <a:latin typeface="Cambria" panose="02040503050406030204" pitchFamily="18" charset="0"/>
              </a:rPr>
              <a:t>В </a:t>
            </a:r>
            <a:r>
              <a:rPr lang="ru-RU" sz="2800" dirty="0" smtClean="0">
                <a:latin typeface="Cambria" panose="02040503050406030204" pitchFamily="18" charset="0"/>
              </a:rPr>
              <a:t>202</a:t>
            </a:r>
            <a:r>
              <a:rPr lang="en-US" sz="2800" dirty="0" smtClean="0">
                <a:latin typeface="Cambria" panose="02040503050406030204" pitchFamily="18" charset="0"/>
              </a:rPr>
              <a:t>6</a:t>
            </a:r>
            <a:r>
              <a:rPr lang="ru-RU" sz="2800" dirty="0" smtClean="0">
                <a:latin typeface="Cambria" panose="02040503050406030204" pitchFamily="18" charset="0"/>
              </a:rPr>
              <a:t>г</a:t>
            </a:r>
            <a:r>
              <a:rPr lang="ru-RU" sz="2800" dirty="0">
                <a:latin typeface="Cambria" panose="02040503050406030204" pitchFamily="18" charset="0"/>
              </a:rPr>
              <a:t>. </a:t>
            </a:r>
            <a:r>
              <a:rPr lang="ru-RU" sz="2800" dirty="0" smtClean="0">
                <a:latin typeface="Cambria" panose="02040503050406030204" pitchFamily="18" charset="0"/>
              </a:rPr>
              <a:t>ППЭ оснащается  </a:t>
            </a:r>
            <a:r>
              <a:rPr lang="ru-RU" sz="2800" dirty="0">
                <a:latin typeface="Cambria" panose="02040503050406030204" pitchFamily="18" charset="0"/>
              </a:rPr>
              <a:t>средствами подавления сигналов сотовой связи. </a:t>
            </a:r>
          </a:p>
        </p:txBody>
      </p:sp>
    </p:spTree>
    <p:extLst>
      <p:ext uri="{BB962C8B-B14F-4D97-AF65-F5344CB8AC3E}">
        <p14:creationId xmlns:p14="http://schemas.microsoft.com/office/powerpoint/2010/main" val="31719131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580270"/>
            <a:ext cx="8229600" cy="4525433"/>
          </a:xfrm>
        </p:spPr>
        <p:txBody>
          <a:bodyPr/>
          <a:lstStyle/>
          <a:p>
            <a:pPr algn="ctr">
              <a:buNone/>
            </a:pPr>
            <a:r>
              <a:rPr lang="ru-RU" sz="8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проведения ЕГЭ</a:t>
            </a:r>
            <a:endParaRPr lang="ru-RU" sz="8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9" y="23560"/>
            <a:ext cx="3912968" cy="1861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93" y="-24259"/>
            <a:ext cx="9253538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4" y="332656"/>
            <a:ext cx="6400800" cy="504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Схема допуска в ППЭ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2790" y="830517"/>
            <a:ext cx="1429668" cy="2864846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КПП1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15055" y="4673088"/>
            <a:ext cx="6401396" cy="180020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20000"/>
              </a:lnSpc>
              <a:spcAft>
                <a:spcPts val="60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Участники ЕГЭ проходят через «рамку» металлодетектора.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Если сигнал есть – ответственный за допуск предлагает выложить металлические вещи.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90" y="4293096"/>
            <a:ext cx="142966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90" y="798022"/>
            <a:ext cx="1429668" cy="2897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940896" y="787896"/>
            <a:ext cx="6591542" cy="3073265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spcAft>
                <a:spcPts val="0"/>
              </a:spcAft>
              <a:defRPr/>
            </a:pPr>
            <a:endParaRPr lang="ru-RU" sz="2400" u="sng" dirty="0" smtClean="0">
              <a:solidFill>
                <a:schemeClr val="tx1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Организатор вне аудитории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Tx/>
              <a:buChar char="-"/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проверяет паспорт, наличие участника ЕГЭ в списках распределения;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Tx/>
              <a:buChar char="-"/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напоминает 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необходимости сдачи средств связи и лишних вещей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сопровождающим;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Tx/>
              <a:buChar char="-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информирует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том, что следующая проверка будет производиться с использованием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металлодетектора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2790" y="4365104"/>
            <a:ext cx="1429668" cy="1512168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КПП2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Нашивка 16"/>
          <p:cNvSpPr/>
          <p:nvPr/>
        </p:nvSpPr>
        <p:spPr>
          <a:xfrm rot="5400000">
            <a:off x="4972726" y="2612215"/>
            <a:ext cx="527931" cy="3240360"/>
          </a:xfrm>
          <a:prstGeom prst="chevron">
            <a:avLst/>
          </a:prstGeom>
          <a:solidFill>
            <a:schemeClr val="accent1">
              <a:lumMod val="60000"/>
              <a:lumOff val="4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645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8137525" cy="1143000"/>
          </a:xfrm>
        </p:spPr>
        <p:txBody>
          <a:bodyPr/>
          <a:lstStyle/>
          <a:p>
            <a:pPr algn="ctr"/>
            <a:r>
              <a:rPr lang="ru-RU" altLang="ru-RU" sz="3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и процедура проведения ЕГЭ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600200"/>
            <a:ext cx="8137525" cy="4525963"/>
          </a:xfrm>
        </p:spPr>
        <p:txBody>
          <a:bodyPr>
            <a:normAutofit fontScale="92500" lnSpcReduction="10000"/>
          </a:bodyPr>
          <a:lstStyle/>
          <a:p>
            <a:pPr marL="711200" eaLnBrk="1" hangingPunct="1">
              <a:lnSpc>
                <a:spcPct val="8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ЕГЭ начинается в 10:00 по местному времени</a:t>
            </a:r>
          </a:p>
          <a:p>
            <a:pPr marL="711200" eaLnBrk="1" hangingPunct="1">
              <a:lnSpc>
                <a:spcPct val="8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Время начала и окончания экзамена фиксируется на доске.</a:t>
            </a:r>
          </a:p>
          <a:p>
            <a:pPr marL="711200" eaLnBrk="1" hangingPunct="1">
              <a:lnSpc>
                <a:spcPct val="8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Ведется видеонаблюдение </a:t>
            </a:r>
          </a:p>
          <a:p>
            <a:pPr marL="711200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smtClean="0">
                <a:latin typeface="Times New Roman" pitchFamily="18" charset="0"/>
                <a:cs typeface="Times New Roman" pitchFamily="18" charset="0"/>
              </a:rPr>
              <a:t>Разрешается пользоваться на ЕГЭ</a:t>
            </a:r>
          </a:p>
          <a:p>
            <a:pPr marL="7112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00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по математике</a:t>
            </a: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– линейкой </a:t>
            </a:r>
          </a:p>
          <a:p>
            <a:pPr marL="7112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00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по физике</a:t>
            </a: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– линейкой и непрограммируемым калькулятором  с возможностью вычисления тригонометрических функций (cos, sin, tg) </a:t>
            </a:r>
          </a:p>
          <a:p>
            <a:pPr marL="7112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00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по химии</a:t>
            </a: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– непрограммируемым калькулятором, с возможностью вычисления тригонометрических функций (cos, sin, tg) и линейки</a:t>
            </a:r>
          </a:p>
          <a:p>
            <a:pPr marL="7112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00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по географии</a:t>
            </a: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– линейкой, транспортиром, непрограммируемым калькулятором </a:t>
            </a:r>
          </a:p>
          <a:p>
            <a:pPr marL="7112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На итоговом сочинении- орфографическим словарем</a:t>
            </a:r>
          </a:p>
          <a:p>
            <a:pPr marL="711200">
              <a:lnSpc>
                <a:spcPct val="80000"/>
              </a:lnSpc>
            </a:pPr>
            <a:r>
              <a:rPr lang="ru-RU" altLang="ru-RU" sz="2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остальное использовать на экзамене запрещено. </a:t>
            </a:r>
            <a:r>
              <a:rPr lang="ru-RU" altLang="ru-RU" sz="2000" b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В случае нарушения установленного порядка участник удаляется с экзамена.</a:t>
            </a:r>
            <a:endParaRPr lang="ru-RU" altLang="ru-RU" sz="2000" smtClean="0"/>
          </a:p>
        </p:txBody>
      </p:sp>
    </p:spTree>
    <p:extLst>
      <p:ext uri="{BB962C8B-B14F-4D97-AF65-F5344CB8AC3E}">
        <p14:creationId xmlns:p14="http://schemas.microsoft.com/office/powerpoint/2010/main" val="294623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ADC1D7BE-66FA-38C0-382E-07EC8F7F02B9}"/>
              </a:ext>
            </a:extLst>
          </p:cNvPr>
          <p:cNvSpPr/>
          <p:nvPr/>
        </p:nvSpPr>
        <p:spPr>
          <a:xfrm>
            <a:off x="158016" y="147945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адпись 256">
            <a:extLst>
              <a:ext uri="{FF2B5EF4-FFF2-40B4-BE49-F238E27FC236}">
                <a16:creationId xmlns:a16="http://schemas.microsoft.com/office/drawing/2014/main" id="{543FA27E-4061-4127-9C35-26363D837B32}"/>
              </a:ext>
            </a:extLst>
          </p:cNvPr>
          <p:cNvSpPr txBox="1"/>
          <p:nvPr/>
        </p:nvSpPr>
        <p:spPr>
          <a:xfrm>
            <a:off x="3086100" y="876300"/>
            <a:ext cx="640080" cy="5638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" name="Надпись 259">
            <a:extLst>
              <a:ext uri="{FF2B5EF4-FFF2-40B4-BE49-F238E27FC236}">
                <a16:creationId xmlns:a16="http://schemas.microsoft.com/office/drawing/2014/main" id="{C35B299F-B9E7-4C88-9F19-E665B98F5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64" y="633515"/>
            <a:ext cx="8208911" cy="1177152"/>
          </a:xfrm>
          <a:prstGeom prst="rect">
            <a:avLst/>
          </a:prstGeom>
          <a:solidFill>
            <a:srgbClr val="ECF3FA"/>
          </a:solidFill>
          <a:ln w="1905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tabLst/>
            </a:pPr>
            <a:r>
              <a:rPr lang="ru-RU" alt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Вход в ППЭ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с 9.00 ч. </a:t>
            </a:r>
            <a:r>
              <a:rPr lang="ru-RU" alt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Начало экзамена</a:t>
            </a:r>
            <a:r>
              <a:rPr lang="ru-RU" alt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10.00 ч.</a:t>
            </a:r>
          </a:p>
          <a:p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 опоздал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имеет </a:t>
            </a:r>
            <a:r>
              <a:rPr lang="ru-RU" alt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право сдавать экзамены, даже если 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опоздал.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Время проведения экзамена не продлят. Организаторы не проведут 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инструктаж. Организаторы </a:t>
            </a:r>
            <a:r>
              <a:rPr lang="ru-RU" alt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ознакомят с правилами оформления бланков.</a:t>
            </a:r>
            <a:endParaRPr lang="en-US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адпись 261">
            <a:extLst>
              <a:ext uri="{FF2B5EF4-FFF2-40B4-BE49-F238E27FC236}">
                <a16:creationId xmlns:a16="http://schemas.microsoft.com/office/drawing/2014/main" id="{D3C5EE32-3EFC-4A9C-BDE1-A747AEBB8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7" y="1916832"/>
            <a:ext cx="3571678" cy="4464496"/>
          </a:xfrm>
          <a:prstGeom prst="rect">
            <a:avLst/>
          </a:prstGeom>
          <a:solidFill>
            <a:srgbClr val="ECF3FA"/>
          </a:solidFill>
          <a:ln w="1905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Что нельзя делать на экзамене!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Выносить экзаменационные материалы из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аудитории, КИМ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черновик и собственные письменные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заметки;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фотографировать экзаменационные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материалы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общаться с другими    участниками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экзамена;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свободно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перемещаться по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аудитории;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изменять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рабочее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место;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покидать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аудиторию без разрешения</a:t>
            </a:r>
            <a:r>
              <a:rPr lang="ru-RU" altLang="ru-RU" b="1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адпись 262">
            <a:extLst>
              <a:ext uri="{FF2B5EF4-FFF2-40B4-BE49-F238E27FC236}">
                <a16:creationId xmlns:a16="http://schemas.microsoft.com/office/drawing/2014/main" id="{2238C307-AEF5-49B2-A15B-21A62520B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0894" y="1906852"/>
            <a:ext cx="4445562" cy="4114436"/>
          </a:xfrm>
          <a:prstGeom prst="rect">
            <a:avLst/>
          </a:prstGeom>
          <a:solidFill>
            <a:srgbClr val="ECF3FA"/>
          </a:solidFill>
          <a:ln w="1905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Что можно делать на экзамене.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Попросить дополнительный бланк ответов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и черновик;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заменить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бракованный экзаменационный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материал;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прослушать аудиозапись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твета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устной части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экзамена;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сдать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работу и покинуть аудиторию до окончания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экзамена;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выйти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 туалет или медицинский пункт </a:t>
            </a:r>
          </a:p>
          <a:p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   с разрешения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организатора;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досрочно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завершить экзамен, если плохое самочувствие.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AEE11499-EEE3-481A-96BE-05B71A80A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172CB8CA-F4D3-4C6F-B430-BFCD39638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7F54BA65-2F7D-4720-92C2-1B7EACFB2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3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3" name="Заголовок 4">
            <a:extLst>
              <a:ext uri="{FF2B5EF4-FFF2-40B4-BE49-F238E27FC236}">
                <a16:creationId xmlns:a16="http://schemas.microsoft.com/office/drawing/2014/main" id="{0E48135C-3B99-855A-6243-D073B23E0836}"/>
              </a:ext>
            </a:extLst>
          </p:cNvPr>
          <p:cNvSpPr txBox="1">
            <a:spLocks/>
          </p:cNvSpPr>
          <p:nvPr/>
        </p:nvSpPr>
        <p:spPr>
          <a:xfrm>
            <a:off x="586131" y="147945"/>
            <a:ext cx="7886700" cy="48557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правила на экзамене </a:t>
            </a:r>
          </a:p>
        </p:txBody>
      </p:sp>
    </p:spTree>
    <p:extLst>
      <p:ext uri="{BB962C8B-B14F-4D97-AF65-F5344CB8AC3E}">
        <p14:creationId xmlns:p14="http://schemas.microsoft.com/office/powerpoint/2010/main" val="211507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2315BEAA-A7CC-6CDB-6293-FF7EFC7AEC91}"/>
              </a:ext>
            </a:extLst>
          </p:cNvPr>
          <p:cNvSpPr/>
          <p:nvPr/>
        </p:nvSpPr>
        <p:spPr>
          <a:xfrm>
            <a:off x="253731" y="193431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1FFFBD8-C905-4CBD-9498-7EB55EFE28D2}"/>
              </a:ext>
            </a:extLst>
          </p:cNvPr>
          <p:cNvSpPr/>
          <p:nvPr/>
        </p:nvSpPr>
        <p:spPr>
          <a:xfrm>
            <a:off x="467553" y="784852"/>
            <a:ext cx="3555541" cy="4569778"/>
          </a:xfrm>
          <a:prstGeom prst="rect">
            <a:avLst/>
          </a:prstGeom>
          <a:solidFill>
            <a:srgbClr val="ECF3FA"/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805" algn="ctr">
              <a:spcBef>
                <a:spcPts val="365"/>
              </a:spcBef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Апелляция</a:t>
            </a:r>
            <a:r>
              <a:rPr lang="ru-RU" sz="2200" b="1" spc="-80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</a:t>
            </a:r>
            <a:r>
              <a:rPr lang="ru-RU" sz="2200" b="1" spc="-8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нарушении </a:t>
            </a:r>
            <a:r>
              <a:rPr lang="ru-RU" sz="2200" b="1" spc="-1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установленного</a:t>
            </a:r>
            <a:r>
              <a:rPr lang="ru-RU" sz="2200" b="1" spc="3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200" b="1" spc="-1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порядка</a:t>
            </a:r>
            <a:endParaRPr lang="ru-RU" sz="2200" b="1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marR="37846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8640" algn="l"/>
                <a:tab pos="549275" algn="l"/>
              </a:tabLst>
            </a:pP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Подается</a:t>
            </a:r>
            <a:r>
              <a:rPr lang="ru-RU" sz="2200" kern="100" spc="-7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в</a:t>
            </a:r>
            <a:r>
              <a:rPr lang="ru-RU" sz="2200" kern="100" spc="-65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день</a:t>
            </a:r>
            <a:r>
              <a:rPr lang="ru-RU" sz="2200" kern="100" spc="-65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проведения экзамена до выхода из ППЭ</a:t>
            </a:r>
            <a:endParaRPr lang="ru-RU" sz="2200" kern="100" dirty="0">
              <a:solidFill>
                <a:prstClr val="black"/>
              </a:solidFill>
              <a:latin typeface="Times New Roman" pitchFamily="18" charset="0"/>
              <a:ea typeface="Symbol" panose="05050102010706020507" pitchFamily="18" charset="2"/>
              <a:cs typeface="Times New Roman" pitchFamily="18" charset="0"/>
            </a:endParaRPr>
          </a:p>
          <a:p>
            <a:pPr marL="342900" marR="41529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8640" algn="l"/>
                <a:tab pos="549275" algn="l"/>
              </a:tabLst>
            </a:pP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Подается</a:t>
            </a:r>
            <a:r>
              <a:rPr lang="ru-RU" sz="2200" kern="100" spc="-95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уполномоченному представителю ГЭК в </a:t>
            </a:r>
            <a:r>
              <a:rPr lang="ru-RU" sz="2200" kern="100" dirty="0" smtClean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ППЭ.</a:t>
            </a:r>
            <a:endParaRPr lang="ru-RU" sz="2200" kern="100" dirty="0">
              <a:solidFill>
                <a:prstClr val="black"/>
              </a:solidFill>
              <a:latin typeface="Times New Roman" pitchFamily="18" charset="0"/>
              <a:ea typeface="Symbol" panose="05050102010706020507" pitchFamily="18" charset="2"/>
              <a:cs typeface="Times New Roman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 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BEAEE96-F501-46A1-90EF-C3EBE46603D4}"/>
              </a:ext>
            </a:extLst>
          </p:cNvPr>
          <p:cNvSpPr/>
          <p:nvPr/>
        </p:nvSpPr>
        <p:spPr>
          <a:xfrm>
            <a:off x="4139962" y="784852"/>
            <a:ext cx="4273301" cy="5164428"/>
          </a:xfrm>
          <a:prstGeom prst="rect">
            <a:avLst/>
          </a:prstGeom>
          <a:solidFill>
            <a:srgbClr val="ECF3FA"/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2075">
              <a:spcBef>
                <a:spcPts val="355"/>
              </a:spcBef>
            </a:pPr>
            <a:endParaRPr lang="ru-RU" sz="2200" b="1" dirty="0">
              <a:solidFill>
                <a:srgbClr val="FF0000"/>
              </a:solidFill>
              <a:ea typeface="Calibri" panose="020F0502020204030204" pitchFamily="34" charset="0"/>
            </a:endParaRPr>
          </a:p>
          <a:p>
            <a:pPr marL="92075">
              <a:spcBef>
                <a:spcPts val="355"/>
              </a:spcBef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Апелляция</a:t>
            </a:r>
            <a:r>
              <a:rPr lang="ru-RU" sz="2200" b="1" spc="-65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</a:t>
            </a:r>
            <a:r>
              <a:rPr lang="ru-RU" sz="2200" b="1" spc="-7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несогласии</a:t>
            </a:r>
            <a:r>
              <a:rPr lang="ru-RU" sz="2200" b="1" spc="-7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marL="92075">
              <a:spcBef>
                <a:spcPts val="355"/>
              </a:spcBef>
            </a:pP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 выставленными баллами</a:t>
            </a:r>
            <a:endParaRPr lang="ru-RU" sz="2200" b="1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marR="758825" indent="-342900">
              <a:lnSpc>
                <a:spcPct val="107000"/>
              </a:lnSpc>
              <a:spcBef>
                <a:spcPts val="5"/>
              </a:spcBef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9275" algn="l"/>
                <a:tab pos="549910" algn="l"/>
              </a:tabLst>
            </a:pP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Подается</a:t>
            </a:r>
            <a:r>
              <a:rPr lang="ru-RU" sz="2200" kern="100" spc="-7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в</a:t>
            </a:r>
            <a:r>
              <a:rPr lang="ru-RU" sz="2200" kern="100" spc="-7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течение</a:t>
            </a:r>
            <a:r>
              <a:rPr lang="ru-RU" sz="2200" kern="100" spc="-7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двух рабочих дней после</a:t>
            </a:r>
            <a:r>
              <a:rPr lang="ru-RU" sz="2200" kern="100" dirty="0">
                <a:solidFill>
                  <a:prstClr val="black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официального</a:t>
            </a:r>
            <a:r>
              <a:rPr lang="ru-RU" sz="2200" kern="100" spc="-95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дня</a:t>
            </a:r>
            <a:r>
              <a:rPr lang="ru-RU" sz="2200" kern="100" spc="-90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объявления </a:t>
            </a:r>
            <a:r>
              <a:rPr lang="ru-RU" sz="2200" kern="100" spc="-10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результатов.</a:t>
            </a:r>
            <a:endParaRPr lang="ru-RU" sz="22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marR="150495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9275" algn="l"/>
                <a:tab pos="549910" algn="l"/>
              </a:tabLst>
            </a:pP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Подается в образовательную организацию</a:t>
            </a:r>
            <a:r>
              <a:rPr lang="ru-RU" sz="2200" kern="100" spc="-95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или</a:t>
            </a:r>
            <a:r>
              <a:rPr lang="ru-RU" sz="2200" kern="100" spc="-9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конфликтную </a:t>
            </a:r>
            <a:r>
              <a:rPr lang="ru-RU" sz="2200" kern="100" spc="-1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комиссию.</a:t>
            </a:r>
            <a:endParaRPr lang="ru-RU" sz="2200" kern="100" dirty="0">
              <a:solidFill>
                <a:prstClr val="black"/>
              </a:solidFill>
              <a:latin typeface="Times New Roman" pitchFamily="18" charset="0"/>
              <a:ea typeface="Symbol" panose="05050102010706020507" pitchFamily="18" charset="2"/>
              <a:cs typeface="Times New Roman" pitchFamily="18" charset="0"/>
            </a:endParaRPr>
          </a:p>
          <a:p>
            <a:pPr marL="342900" marR="12192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9275" algn="l"/>
                <a:tab pos="549910" algn="l"/>
              </a:tabLst>
            </a:pP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При удовлетворении баллы могут</a:t>
            </a:r>
            <a:r>
              <a:rPr lang="ru-RU" sz="2200" kern="100" spc="-95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измениться</a:t>
            </a:r>
            <a:r>
              <a:rPr lang="ru-RU" sz="2200" kern="100" spc="-9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(увеличиться, уменьшиться) или остаться без </a:t>
            </a:r>
            <a:r>
              <a:rPr lang="ru-RU" sz="2200" kern="100" spc="-1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изменений.</a:t>
            </a:r>
            <a:endParaRPr lang="ru-RU" sz="2200" kern="100" dirty="0">
              <a:solidFill>
                <a:prstClr val="black"/>
              </a:solidFill>
              <a:latin typeface="Times New Roman" pitchFamily="18" charset="0"/>
              <a:ea typeface="Symbol" panose="05050102010706020507" pitchFamily="18" charset="2"/>
              <a:cs typeface="Times New Roman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200" kern="10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 </a:t>
            </a:r>
          </a:p>
        </p:txBody>
      </p:sp>
      <p:sp>
        <p:nvSpPr>
          <p:cNvPr id="8" name="Заголовок 4">
            <a:extLst>
              <a:ext uri="{FF2B5EF4-FFF2-40B4-BE49-F238E27FC236}">
                <a16:creationId xmlns:a16="http://schemas.microsoft.com/office/drawing/2014/main" id="{036976EE-782C-9C26-9E11-C576466A770F}"/>
              </a:ext>
            </a:extLst>
          </p:cNvPr>
          <p:cNvSpPr txBox="1">
            <a:spLocks/>
          </p:cNvSpPr>
          <p:nvPr/>
        </p:nvSpPr>
        <p:spPr>
          <a:xfrm>
            <a:off x="586131" y="390733"/>
            <a:ext cx="7886700" cy="37397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 апелляции</a:t>
            </a:r>
          </a:p>
        </p:txBody>
      </p:sp>
    </p:spTree>
    <p:extLst>
      <p:ext uri="{BB962C8B-B14F-4D97-AF65-F5344CB8AC3E}">
        <p14:creationId xmlns:p14="http://schemas.microsoft.com/office/powerpoint/2010/main" val="34830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5700128B-6855-C5CE-AB4E-FD7A4FFC874F}"/>
              </a:ext>
            </a:extLst>
          </p:cNvPr>
          <p:cNvSpPr/>
          <p:nvPr/>
        </p:nvSpPr>
        <p:spPr>
          <a:xfrm>
            <a:off x="147272" y="164771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0CD9FF-5284-4C58-9080-CD3772BDC6D3}"/>
              </a:ext>
            </a:extLst>
          </p:cNvPr>
          <p:cNvSpPr txBox="1"/>
          <p:nvPr/>
        </p:nvSpPr>
        <p:spPr>
          <a:xfrm>
            <a:off x="628651" y="826775"/>
            <a:ext cx="7886700" cy="526297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Необходимо сдать ЕГЭ, не ниже минимальных баллов по  русскому языку и математике. Пересдавать можно только один основной предмет один раз.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не сдали хотя бы один из обязательных предметов, то получаете справку об окончании школы, а ЕГЭ можно будет сдать через год!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Результаты ЕГЭ не влияют на аттестат.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 влияют на получение федеральных медалей: «За особые успехи в учении» I степени (ЕГЭ русский от 70 баллов. Математика профиль или предмет по выбору от 70 баллов).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 За особые успехи в учении» II степени» (ЕГЭ русский от 60 баллов. Математика профиль или предмет по выбору от 60 баллов).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1957D81-F794-8408-28F4-D69FF5772471}"/>
              </a:ext>
            </a:extLst>
          </p:cNvPr>
          <p:cNvSpPr txBox="1">
            <a:spLocks/>
          </p:cNvSpPr>
          <p:nvPr/>
        </p:nvSpPr>
        <p:spPr>
          <a:xfrm>
            <a:off x="628651" y="164771"/>
            <a:ext cx="7886700" cy="66200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ЕГЭ влияет на аттестат?</a:t>
            </a:r>
          </a:p>
        </p:txBody>
      </p:sp>
    </p:spTree>
    <p:extLst>
      <p:ext uri="{BB962C8B-B14F-4D97-AF65-F5344CB8AC3E}">
        <p14:creationId xmlns:p14="http://schemas.microsoft.com/office/powerpoint/2010/main" val="78642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fs.znanio.ru/d5af0e/7b/a1/22612e9502c9fe0c509888860dab48ec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4" y="24013"/>
            <a:ext cx="9125705" cy="685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256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1" y="1628800"/>
            <a:ext cx="8677472" cy="4019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800" b="1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6000" b="1" u="none" strike="noStrike" kern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r>
              <a:rPr lang="ru-RU" sz="32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1" u="none" strike="noStrike" kern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ru-RU" sz="2800" b="1" u="none" strike="noStrike" kern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форма </a:t>
            </a:r>
            <a:r>
              <a:rPr lang="ru-RU" sz="2800" b="1" kern="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</a:t>
            </a:r>
            <a:r>
              <a:rPr kumimoji="0" lang="ru-RU" sz="2800" b="1" u="none" strike="noStrike" kern="0" normalizeH="0" baseline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итоговой  аттестации </a:t>
            </a:r>
            <a:r>
              <a:rPr kumimoji="0" lang="ru-RU" sz="2800" b="1" u="none" strike="noStrike" kern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школе.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1" u="none" strike="noStrike" kern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Обязательными для всех выпускников являются экзамены </a:t>
            </a:r>
            <a:r>
              <a:rPr kumimoji="0" lang="ru-RU" sz="2800" b="1" u="sng" strike="noStrike" kern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kumimoji="0" lang="ru-RU" sz="2800" b="1" u="sng" strike="noStrike" kern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русскому языку и математике.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1" u="none" strike="noStrike" kern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u="none" strike="noStrike" kern="0" normalizeH="0" baseline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kumimoji="0" lang="ru-RU" sz="2400" b="1" u="none" strike="noStrike" kern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 </a:t>
            </a:r>
            <a:r>
              <a:rPr kumimoji="0" lang="ru-RU" sz="2400" b="1" u="none" strike="noStrike" kern="0" normalizeH="0" baseline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11 класса</a:t>
            </a:r>
            <a:r>
              <a:rPr kumimoji="0" lang="ru-RU" sz="2400" b="1" u="none" strike="noStrike" kern="0" normalizeH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1" u="none" strike="noStrike" kern="0" normalizeH="0" baseline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намерен </a:t>
            </a:r>
            <a:r>
              <a:rPr kumimoji="0" lang="ru-RU" sz="2400" b="1" u="none" strike="noStrike" kern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образование в высшем учебном заведении, то он должен сдать </a:t>
            </a:r>
            <a:r>
              <a:rPr kumimoji="0" lang="ru-RU" sz="2400" b="1" u="sng" strike="noStrike" kern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по выбору в форме </a:t>
            </a:r>
            <a:r>
              <a:rPr kumimoji="0" lang="ru-RU" sz="2400" b="1" u="sng" strike="noStrike" kern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</a:p>
        </p:txBody>
      </p:sp>
      <p:pic>
        <p:nvPicPr>
          <p:cNvPr id="3" name="Picture 2" descr="C:\Users\kadach_tg\Desktop\ЕГЭ-выбор будущег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698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fs.znanio.ru/d5af0e/fc/23/659e99496ae729c9785ae1054b3f3dd3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6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8234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276986"/>
            <a:ext cx="8453535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Благодарим за внимание!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4954" y="4983025"/>
            <a:ext cx="8497580" cy="9361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025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B7BCF338-E24F-7D60-F5CE-C5D09F2BFD5F}"/>
              </a:ext>
            </a:extLst>
          </p:cNvPr>
          <p:cNvSpPr/>
          <p:nvPr/>
        </p:nvSpPr>
        <p:spPr>
          <a:xfrm>
            <a:off x="183774" y="193431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8199E-4D59-4EE1-89D7-46EF2CEFE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702" y="1740877"/>
            <a:ext cx="2414663" cy="1019908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Единый государственный экзамен (</a:t>
            </a:r>
            <a:r>
              <a:rPr lang="ru-RU" b="1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ЕГЭ</a:t>
            </a:r>
            <a:r>
              <a:rPr lang="ru-RU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B25C329-9636-4C6B-8AA6-48D98AF5C243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8702" y="2841883"/>
            <a:ext cx="2431181" cy="3822686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Сдают обучающиеся, не имеющие академической задолженности,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том числе за итоговое сочинение (изложение), и  выполнившие учебный план полностью за весь курс школы.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85B793-2641-4150-AEA1-10A9477D7C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131413" y="1740877"/>
            <a:ext cx="2722574" cy="1019908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осударственный выпускной экзамен (</a:t>
            </a:r>
            <a:r>
              <a:rPr lang="ru-RU" b="1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ГВЭ</a:t>
            </a:r>
            <a:r>
              <a:rPr lang="ru-RU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8A72A089-BC37-4BFE-943E-4D5AA7A83A71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3131413" y="2841985"/>
            <a:ext cx="2722574" cy="3497373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l"/>
            <a:r>
              <a:rPr lang="ru-RU" sz="20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Сдают лица с</a:t>
            </a:r>
            <a:r>
              <a:rPr lang="ru-RU" sz="2000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 ограниченными возможностями здоровья, дети-инвалиды. Результаты ГВЭ</a:t>
            </a:r>
            <a:r>
              <a:rPr lang="ru-RU" sz="2000" b="1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 учитываются при поступлении </a:t>
            </a:r>
            <a:r>
              <a:rPr lang="ru-RU" sz="2000" i="0" dirty="0"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организации высшего образования.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Экзамены проводятся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форме ЕГЭ или ГИА.</a:t>
            </a:r>
            <a:r>
              <a:rPr lang="ru-RU" sz="2000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0" name="Заголовок 4">
            <a:extLst>
              <a:ext uri="{FF2B5EF4-FFF2-40B4-BE49-F238E27FC236}">
                <a16:creationId xmlns:a16="http://schemas.microsoft.com/office/drawing/2014/main" id="{03DCD8B8-27E2-C268-A146-AE1D12661290}"/>
              </a:ext>
            </a:extLst>
          </p:cNvPr>
          <p:cNvSpPr txBox="1">
            <a:spLocks/>
          </p:cNvSpPr>
          <p:nvPr/>
        </p:nvSpPr>
        <p:spPr>
          <a:xfrm>
            <a:off x="827584" y="548680"/>
            <a:ext cx="7886700" cy="61646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проведения ГИА-11</a:t>
            </a:r>
          </a:p>
        </p:txBody>
      </p:sp>
      <p:pic>
        <p:nvPicPr>
          <p:cNvPr id="17" name="Рисунок 16">
            <a:hlinkClick r:id="rId2"/>
            <a:extLst>
              <a:ext uri="{FF2B5EF4-FFF2-40B4-BE49-F238E27FC236}">
                <a16:creationId xmlns:a16="http://schemas.microsoft.com/office/drawing/2014/main" id="{0B475322-E15B-118A-4FBB-49F7F24120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59" t="4836" r="14435" b="767"/>
          <a:stretch>
            <a:fillRect/>
          </a:stretch>
        </p:blipFill>
        <p:spPr>
          <a:xfrm>
            <a:off x="5942135" y="1740879"/>
            <a:ext cx="2573267" cy="466871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5733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98827" y="3213424"/>
            <a:ext cx="1079500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8177" y="3477894"/>
            <a:ext cx="1079500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30718" y="2732940"/>
            <a:ext cx="220663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08617" y="3082188"/>
            <a:ext cx="669925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35171" y="2876937"/>
            <a:ext cx="684213" cy="71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531" y="2660829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05025" y="2542439"/>
            <a:ext cx="306388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3801" name="Подзаголовок 4"/>
          <p:cNvSpPr txBox="1">
            <a:spLocks/>
          </p:cNvSpPr>
          <p:nvPr/>
        </p:nvSpPr>
        <p:spPr bwMode="auto">
          <a:xfrm>
            <a:off x="1438011" y="-185174"/>
            <a:ext cx="7126288" cy="96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endParaRPr lang="ru-RU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5562" y="-46727"/>
            <a:ext cx="8194397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2E3192"/>
                </a:solidFill>
                <a:latin typeface="Cambria" pitchFamily="18" charset="0"/>
              </a:rPr>
              <a:t>Итоговое    сочинение –  </a:t>
            </a:r>
            <a:r>
              <a:rPr lang="ru-RU" sz="4000" b="1" u="sng" dirty="0" smtClean="0">
                <a:solidFill>
                  <a:srgbClr val="C00000"/>
                </a:solidFill>
                <a:latin typeface="Cambria" pitchFamily="18" charset="0"/>
              </a:rPr>
              <a:t>допуск  к  ЕГЭ </a:t>
            </a:r>
            <a:endParaRPr lang="ru-RU" sz="2400" b="1" u="sng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5537" y="918729"/>
            <a:ext cx="2376264" cy="92885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Расписание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5579" y="2066658"/>
            <a:ext cx="8434363" cy="617661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Время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начало в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10.00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местному времени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Сочинение/Изложение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–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 часа 55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минут</a:t>
            </a:r>
            <a:endParaRPr lang="ru-RU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7" y="2807676"/>
            <a:ext cx="8434362" cy="649789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Места проведения</a:t>
            </a:r>
            <a:r>
              <a:rPr lang="ru-RU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</a:p>
          <a:p>
            <a:pPr lvl="0">
              <a:spcAft>
                <a:spcPts val="0"/>
              </a:spcAft>
            </a:pPr>
            <a:r>
              <a:rPr lang="ru-RU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для выпускников текущего года – </a:t>
            </a:r>
            <a:r>
              <a:rPr lang="ru-RU" u="sng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своих школах</a:t>
            </a:r>
            <a:r>
              <a:rPr lang="ru-RU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982364" y="863205"/>
            <a:ext cx="2109971" cy="319753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03.12.2025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82366" y="1233440"/>
            <a:ext cx="2109971" cy="299422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04.02.2026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982365" y="1591190"/>
            <a:ext cx="2109971" cy="256393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08.04.20256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9" name="Стрелка вниз 28"/>
          <p:cNvSpPr/>
          <p:nvPr/>
        </p:nvSpPr>
        <p:spPr>
          <a:xfrm rot="16200000">
            <a:off x="3250158" y="554267"/>
            <a:ext cx="928851" cy="1657997"/>
          </a:xfrm>
          <a:prstGeom prst="downArrow">
            <a:avLst/>
          </a:prstGeom>
          <a:gradFill>
            <a:gsLst>
              <a:gs pos="0">
                <a:sysClr val="window" lastClr="FFFFFF"/>
              </a:gs>
              <a:gs pos="100000">
                <a:srgbClr val="C00000">
                  <a:lumMod val="72000"/>
                  <a:lumOff val="28000"/>
                </a:srgbClr>
              </a:gs>
              <a:gs pos="100000">
                <a:srgbClr val="C00000"/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3364" y="3731977"/>
            <a:ext cx="4744757" cy="2433441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Размещение тем за 20 минут – </a:t>
            </a:r>
            <a:r>
              <a:rPr lang="en-US" b="1" dirty="0" err="1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ege</a:t>
            </a: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en-US" b="1" dirty="0" err="1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edu</a:t>
            </a: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en-US" b="1" dirty="0" err="1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ru</a:t>
            </a: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fipi.ru</a:t>
            </a:r>
            <a:r>
              <a:rPr lang="ru-RU" b="1" dirty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за 15 минут - </a:t>
            </a:r>
            <a:r>
              <a:rPr lang="en-US" b="1" dirty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http://</a:t>
            </a:r>
            <a:r>
              <a:rPr lang="en-US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www.rcoi61.ru</a:t>
            </a:r>
            <a:endParaRPr lang="ru-RU" b="1" dirty="0" smtClean="0">
              <a:solidFill>
                <a:srgbClr val="333399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Бланковая технология с обязательным сканированием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Проверка копий работ</a:t>
            </a:r>
            <a:endParaRPr lang="ru-RU" b="1" dirty="0">
              <a:solidFill>
                <a:srgbClr val="333399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22" name="Рисунок 21"/>
          <p:cNvPicPr/>
          <p:nvPr/>
        </p:nvPicPr>
        <p:blipFill rotWithShape="1">
          <a:blip r:embed="rId3"/>
          <a:srcRect b="12201"/>
          <a:stretch/>
        </p:blipFill>
        <p:spPr>
          <a:xfrm>
            <a:off x="5587929" y="3789040"/>
            <a:ext cx="3242027" cy="21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3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сочинению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1.Объём итогового сочинения (не менее 250 !!! слов</a:t>
            </a:r>
            <a:r>
              <a:rPr lang="ru-RU" alt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alt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2.Самостоятельность написания итогового сочинения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7610" y="5157306"/>
            <a:ext cx="68828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Подробная информация размещена </a:t>
            </a:r>
            <a:r>
              <a:rPr lang="ru-RU" sz="2800" dirty="0">
                <a:solidFill>
                  <a:srgbClr val="306AFD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на сайте ФГБНУ "ФИПИ"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63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931985"/>
          </a:xfrm>
        </p:spPr>
        <p:txBody>
          <a:bodyPr anchor="t"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2025/26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 на экзамене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темы, которые уже использовались в прошлые годы (в закрытом банке ФИПИ их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около двух тысяч).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428" y="1213343"/>
            <a:ext cx="9061572" cy="555124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Духовно-нравственные ориентиры в жизни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 Внутренний мир человека и его личностные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1.2. Отношение человека к другому человеку (окружению), нравственные идеалы и выбор между добром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злом.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1.3. Познание человеком самого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себя.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1.4. Свобода человека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её ограничения.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Семья, общество, Отечество в жизни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Семья, род; семейные ценности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Человек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2.3. Родина, государство, гражданская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человека, традиции.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Природа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 Наука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 Искусство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8" y="4794026"/>
            <a:ext cx="2218288" cy="1970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564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900" t="40625" r="45432" b="17500"/>
          <a:stretch>
            <a:fillRect/>
          </a:stretch>
        </p:blipFill>
        <p:spPr bwMode="auto">
          <a:xfrm>
            <a:off x="126465" y="289560"/>
            <a:ext cx="8940655" cy="6294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416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715" y="260648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ГИА-11</a:t>
            </a: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</a:t>
            </a: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945" y="3062688"/>
            <a:ext cx="8032145" cy="3777622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предметы ГИА: русский язык, математика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по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выбору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обучающихся: литература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физика, химия, биология, география, история, обществознание, математика (профиль), иностранные языки, информатика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3" y="1412878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Государственная итоговая аттестация по образовательным программам среднего общего образования (ГИА-11</a:t>
            </a:r>
            <a:r>
              <a:rPr lang="ru-RU" sz="2800" dirty="0" smtClean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является обязательной! </a:t>
            </a:r>
          </a:p>
        </p:txBody>
      </p:sp>
    </p:spTree>
    <p:extLst>
      <p:ext uri="{BB962C8B-B14F-4D97-AF65-F5344CB8AC3E}">
        <p14:creationId xmlns:p14="http://schemas.microsoft.com/office/powerpoint/2010/main" val="41765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10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Informaciya_dlya_roditelej_11_klass._Pod__k_provedeniyu_GIA_v_2020_godu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4550</TotalTime>
  <Words>1364</Words>
  <Application>Microsoft Office PowerPoint</Application>
  <PresentationFormat>Экран (4:3)</PresentationFormat>
  <Paragraphs>250</Paragraphs>
  <Slides>31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31</vt:i4>
      </vt:variant>
    </vt:vector>
  </HeadingPairs>
  <TitlesOfParts>
    <vt:vector size="57" baseType="lpstr">
      <vt:lpstr>Arial</vt:lpstr>
      <vt:lpstr>Calibri</vt:lpstr>
      <vt:lpstr>Cambria</vt:lpstr>
      <vt:lpstr>Century Gothic</vt:lpstr>
      <vt:lpstr>Kokila</vt:lpstr>
      <vt:lpstr>Mangal</vt:lpstr>
      <vt:lpstr>Symbol</vt:lpstr>
      <vt:lpstr>Tahoma</vt:lpstr>
      <vt:lpstr>Times New Roman</vt:lpstr>
      <vt:lpstr>Verdana</vt:lpstr>
      <vt:lpstr>Wingdings</vt:lpstr>
      <vt:lpstr>Wingdings 3</vt:lpstr>
      <vt:lpstr>Легкий дым</vt:lpstr>
      <vt:lpstr>1_Легкий дым</vt:lpstr>
      <vt:lpstr>2_Легкий дым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8_Тема Office</vt:lpstr>
      <vt:lpstr>9_Тема Office</vt:lpstr>
      <vt:lpstr>7_Тема Office</vt:lpstr>
      <vt:lpstr>10_Тема Office</vt:lpstr>
      <vt:lpstr>Informaciya_dlya_roditelej_11_klass._Pod__k_provedeniyu_GIA_v_2020_godu</vt:lpstr>
      <vt:lpstr>Презентация PowerPoint</vt:lpstr>
      <vt:lpstr>Нормативная база </vt:lpstr>
      <vt:lpstr>Презентация PowerPoint</vt:lpstr>
      <vt:lpstr>Презентация PowerPoint</vt:lpstr>
      <vt:lpstr>Презентация PowerPoint</vt:lpstr>
      <vt:lpstr>Требования к сочинению</vt:lpstr>
      <vt:lpstr>В 2025/26 учебном году на экзамене будут темы, которые уже использовались в прошлые годы (в закрытом банке ФИПИ их около двух тысяч).</vt:lpstr>
      <vt:lpstr>Презентация PowerPoint</vt:lpstr>
      <vt:lpstr>ГИА-11- 2026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Оценка результатов ГИА</vt:lpstr>
      <vt:lpstr>Оценка результатов ГИА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ПОДАВЛЕНИЕ СИГНАЛА СОТОВОЙ СВЯЗИ</vt:lpstr>
      <vt:lpstr>Презентация PowerPoint</vt:lpstr>
      <vt:lpstr>Презентация PowerPoint</vt:lpstr>
      <vt:lpstr>Правила и процедура проведения ЕГЭ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Рособрнадзор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Асланова Улькяр Теймуровна</dc:creator>
  <cp:lastModifiedBy>Завуч</cp:lastModifiedBy>
  <cp:revision>305</cp:revision>
  <cp:lastPrinted>2014-10-09T17:27:59Z</cp:lastPrinted>
  <dcterms:created xsi:type="dcterms:W3CDTF">2014-10-08T15:07:29Z</dcterms:created>
  <dcterms:modified xsi:type="dcterms:W3CDTF">2025-11-19T14:03:46Z</dcterms:modified>
</cp:coreProperties>
</file>